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diagrams/data1.xml" ContentType="application/vnd.openxmlformats-officedocument.drawingml.diagramData+xml"/>
  <Override PartName="/ppt/diagrams/data3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30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1.xml" ContentType="application/vnd.openxmlformats-officedocument.presentationml.slide+xml"/>
  <Override PartName="/ppt/slides/slide34.xml" ContentType="application/vnd.openxmlformats-officedocument.presentationml.slide+xml"/>
  <Override PartName="/ppt/slides/slide36.xml" ContentType="application/vnd.openxmlformats-officedocument.presentationml.slide+xml"/>
  <Override PartName="/ppt/slides/slide51.xml" ContentType="application/vnd.openxmlformats-officedocument.presentationml.slide+xml"/>
  <Override PartName="/ppt/slides/slide35.xml" ContentType="application/vnd.openxmlformats-officedocument.presentationml.slide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2.xml" ContentType="application/vnd.openxmlformats-officedocument.presentationml.slide+xml"/>
  <Override PartName="/ppt/slides/slide50.xml" ContentType="application/vnd.openxmlformats-officedocument.presentationml.slide+xml"/>
  <Override PartName="/ppt/slides/slide46.xml" ContentType="application/vnd.openxmlformats-officedocument.presentationml.slide+xml"/>
  <Override PartName="/ppt/slides/slide37.xml" ContentType="application/vnd.openxmlformats-officedocument.presentationml.slide+xml"/>
  <Override PartName="/ppt/slides/slide47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38.xml" ContentType="application/vnd.openxmlformats-officedocument.presentationml.slide+xml"/>
  <Override PartName="/ppt/slides/slide42.xml" ContentType="application/vnd.openxmlformats-officedocument.presentationml.slide+xml"/>
  <Override PartName="/ppt/slides/slide45.xml" ContentType="application/vnd.openxmlformats-officedocument.presentationml.slide+xml"/>
  <Override PartName="/ppt/slides/slide41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Slides/notesSlide18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3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6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11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3.xml" ContentType="application/vnd.openxmlformats-officedocument.presentationml.slideLayout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drawing2.xml" ContentType="application/vnd.ms-office.drawingml.diagramDrawing+xml"/>
  <Override PartName="/ppt/diagrams/colors2.xml" ContentType="application/vnd.openxmlformats-officedocument.drawingml.diagramColors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drawing3.xml" ContentType="application/vnd.ms-office.drawingml.diagramDrawing+xml"/>
  <Override PartName="/ppt/diagrams/colors3.xml" ContentType="application/vnd.openxmlformats-officedocument.drawingml.diagramColors+xml"/>
  <Override PartName="/ppt/diagrams/quickStyle3.xml" ContentType="application/vnd.openxmlformats-officedocument.drawingml.diagramStyle+xml"/>
  <Override PartName="/ppt/diagrams/layout3.xml" ContentType="application/vnd.openxmlformats-officedocument.drawingml.diagram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359" r:id="rId2"/>
    <p:sldId id="365" r:id="rId3"/>
    <p:sldId id="379" r:id="rId4"/>
    <p:sldId id="272" r:id="rId5"/>
    <p:sldId id="436" r:id="rId6"/>
    <p:sldId id="383" r:id="rId7"/>
    <p:sldId id="395" r:id="rId8"/>
    <p:sldId id="381" r:id="rId9"/>
    <p:sldId id="380" r:id="rId10"/>
    <p:sldId id="430" r:id="rId11"/>
    <p:sldId id="382" r:id="rId12"/>
    <p:sldId id="321" r:id="rId13"/>
    <p:sldId id="384" r:id="rId14"/>
    <p:sldId id="373" r:id="rId15"/>
    <p:sldId id="431" r:id="rId16"/>
    <p:sldId id="429" r:id="rId17"/>
    <p:sldId id="396" r:id="rId18"/>
    <p:sldId id="397" r:id="rId19"/>
    <p:sldId id="398" r:id="rId20"/>
    <p:sldId id="427" r:id="rId21"/>
    <p:sldId id="401" r:id="rId22"/>
    <p:sldId id="404" r:id="rId23"/>
    <p:sldId id="402" r:id="rId24"/>
    <p:sldId id="406" r:id="rId25"/>
    <p:sldId id="432" r:id="rId26"/>
    <p:sldId id="400" r:id="rId27"/>
    <p:sldId id="410" r:id="rId28"/>
    <p:sldId id="409" r:id="rId29"/>
    <p:sldId id="415" r:id="rId30"/>
    <p:sldId id="434" r:id="rId31"/>
    <p:sldId id="435" r:id="rId32"/>
    <p:sldId id="433" r:id="rId33"/>
    <p:sldId id="420" r:id="rId34"/>
    <p:sldId id="419" r:id="rId35"/>
    <p:sldId id="287" r:id="rId36"/>
    <p:sldId id="426" r:id="rId37"/>
    <p:sldId id="438" r:id="rId38"/>
    <p:sldId id="416" r:id="rId39"/>
    <p:sldId id="387" r:id="rId40"/>
    <p:sldId id="439" r:id="rId41"/>
    <p:sldId id="422" r:id="rId42"/>
    <p:sldId id="440" r:id="rId43"/>
    <p:sldId id="441" r:id="rId44"/>
    <p:sldId id="307" r:id="rId45"/>
    <p:sldId id="405" r:id="rId46"/>
    <p:sldId id="408" r:id="rId47"/>
    <p:sldId id="442" r:id="rId48"/>
    <p:sldId id="412" r:id="rId49"/>
    <p:sldId id="417" r:id="rId50"/>
    <p:sldId id="411" r:id="rId51"/>
    <p:sldId id="443" r:id="rId52"/>
    <p:sldId id="444" r:id="rId53"/>
    <p:sldId id="421" r:id="rId54"/>
    <p:sldId id="445" r:id="rId55"/>
    <p:sldId id="425" r:id="rId56"/>
    <p:sldId id="446" r:id="rId57"/>
  </p:sldIdLst>
  <p:sldSz cx="24387175" cy="13716000"/>
  <p:notesSz cx="6858000" cy="9144000"/>
  <p:defaultTextStyle>
    <a:defPPr>
      <a:defRPr lang="en-US"/>
    </a:defPPr>
    <a:lvl1pPr marL="0" algn="l" defTabSz="1088639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1pPr>
    <a:lvl2pPr marL="1088639" algn="l" defTabSz="1088639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2pPr>
    <a:lvl3pPr marL="2177278" algn="l" defTabSz="1088639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3pPr>
    <a:lvl4pPr marL="3265917" algn="l" defTabSz="1088639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4pPr>
    <a:lvl5pPr marL="4354556" algn="l" defTabSz="1088639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5pPr>
    <a:lvl6pPr marL="5443195" algn="l" defTabSz="1088639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1088639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1088639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1088639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766">
          <p15:clr>
            <a:srgbClr val="A4A3A4"/>
          </p15:clr>
        </p15:guide>
        <p15:guide id="2" orient="horz" pos="4320">
          <p15:clr>
            <a:srgbClr val="A4A3A4"/>
          </p15:clr>
        </p15:guide>
        <p15:guide id="3" orient="horz" pos="479">
          <p15:clr>
            <a:srgbClr val="A4A3A4"/>
          </p15:clr>
        </p15:guide>
        <p15:guide id="4" pos="7681">
          <p15:clr>
            <a:srgbClr val="A4A3A4"/>
          </p15:clr>
        </p15:guide>
        <p15:guide id="5" pos="1085">
          <p15:clr>
            <a:srgbClr val="A4A3A4"/>
          </p15:clr>
        </p15:guide>
        <p15:guide id="6" pos="1427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8A12"/>
    <a:srgbClr val="F68D43"/>
    <a:srgbClr val="FFA62D"/>
    <a:srgbClr val="206BA9"/>
    <a:srgbClr val="B32924"/>
    <a:srgbClr val="DB342D"/>
    <a:srgbClr val="43B5F0"/>
    <a:srgbClr val="44546A"/>
    <a:srgbClr val="414F5E"/>
    <a:srgbClr val="242C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 varScale="1">
        <p:scale>
          <a:sx n="43" d="100"/>
          <a:sy n="43" d="100"/>
        </p:scale>
        <p:origin x="126" y="594"/>
      </p:cViewPr>
      <p:guideLst>
        <p:guide orient="horz" pos="7766"/>
        <p:guide orient="horz" pos="4320"/>
        <p:guide orient="horz" pos="479"/>
        <p:guide pos="7681"/>
        <p:guide pos="1085"/>
        <p:guide pos="1427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0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66" Type="http://schemas.openxmlformats.org/officeDocument/2006/relationships/customXml" Target="../customXml/item3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customXml" Target="../customXml/item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65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-4.7893919510061299E-2"/>
                  <c:y val="0.15713327500729099"/>
                </c:manualLayout>
              </c:layout>
              <c:tx>
                <c:rich>
                  <a:bodyPr/>
                  <a:lstStyle/>
                  <a:p>
                    <a:r>
                      <a:rPr lang="en-US" sz="4800">
                        <a:solidFill>
                          <a:schemeClr val="bg1">
                            <a:lumMod val="85000"/>
                          </a:schemeClr>
                        </a:solidFill>
                      </a:rPr>
                      <a:t>LA Shrimp</a:t>
                    </a:r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0EB-45C0-9011-93AF5DAC424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4800">
                        <a:solidFill>
                          <a:schemeClr val="bg1">
                            <a:lumMod val="85000"/>
                          </a:schemeClr>
                        </a:solidFill>
                      </a:rPr>
                      <a:t>Imported</a:t>
                    </a:r>
                    <a:r>
                      <a:rPr lang="en-US" sz="4800" baseline="0">
                        <a:solidFill>
                          <a:schemeClr val="bg1">
                            <a:lumMod val="85000"/>
                          </a:schemeClr>
                        </a:solidFill>
                      </a:rPr>
                      <a:t> Shrimp</a:t>
                    </a:r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0EB-45C0-9011-93AF5DAC424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4800">
                    <a:solidFill>
                      <a:schemeClr val="bg1">
                        <a:lumMod val="85000"/>
                      </a:schemeClr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val>
            <c:numRef>
              <c:f>Master!$N$81:$N$82</c:f>
              <c:numCache>
                <c:formatCode>General</c:formatCode>
                <c:ptCount val="2"/>
                <c:pt idx="0" formatCode="#,##0">
                  <c:v>97535577.243000001</c:v>
                </c:pt>
                <c:pt idx="1">
                  <c:v>1291534739.22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0EB-45C0-9011-93AF5DAC424D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Relationship Id="rId4" Type="http://schemas.openxmlformats.org/officeDocument/2006/relationships/image" Target="../media/image16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39.jpeg"/><Relationship Id="rId4" Type="http://schemas.openxmlformats.org/officeDocument/2006/relationships/image" Target="../media/image42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Relationship Id="rId4" Type="http://schemas.openxmlformats.org/officeDocument/2006/relationships/image" Target="../media/image16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39.jpeg"/><Relationship Id="rId4" Type="http://schemas.openxmlformats.org/officeDocument/2006/relationships/image" Target="../media/image4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7DB79E-9CD4-41D2-B8A8-7F665F7265EB}" type="doc">
      <dgm:prSet loTypeId="urn:microsoft.com/office/officeart/2005/8/layout/hProcess10" loCatId="process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448ED824-2321-449E-B2FB-8F448905DF68}">
      <dgm:prSet phldrT="[Text]"/>
      <dgm:spPr/>
      <dgm:t>
        <a:bodyPr/>
        <a:lstStyle/>
        <a:p>
          <a:r>
            <a:rPr lang="en-US" dirty="0" smtClean="0"/>
            <a:t>Website</a:t>
          </a:r>
          <a:endParaRPr lang="en-US" dirty="0"/>
        </a:p>
      </dgm:t>
    </dgm:pt>
    <dgm:pt modelId="{650557A2-1907-4709-A2EE-9CFECCECE550}" type="sibTrans" cxnId="{53FDAE24-6CD6-44E3-8978-575736FC71EB}">
      <dgm:prSet/>
      <dgm:spPr/>
      <dgm:t>
        <a:bodyPr/>
        <a:lstStyle/>
        <a:p>
          <a:endParaRPr lang="en-US"/>
        </a:p>
      </dgm:t>
    </dgm:pt>
    <dgm:pt modelId="{C65C67C5-A013-4AE8-8808-7703906F0AA2}" type="parTrans" cxnId="{53FDAE24-6CD6-44E3-8978-575736FC71EB}">
      <dgm:prSet/>
      <dgm:spPr/>
      <dgm:t>
        <a:bodyPr/>
        <a:lstStyle/>
        <a:p>
          <a:endParaRPr lang="en-US"/>
        </a:p>
      </dgm:t>
    </dgm:pt>
    <dgm:pt modelId="{A29DE414-8924-4698-8402-C2796B3602D2}">
      <dgm:prSet phldrT="[Text]"/>
      <dgm:spPr/>
      <dgm:t>
        <a:bodyPr/>
        <a:lstStyle/>
        <a:p>
          <a:r>
            <a:rPr lang="en-US" dirty="0" smtClean="0"/>
            <a:t>Fact Sheets</a:t>
          </a:r>
          <a:endParaRPr lang="en-US" dirty="0"/>
        </a:p>
      </dgm:t>
    </dgm:pt>
    <dgm:pt modelId="{BA8DAB78-B91A-4EC5-915A-64C77DD3D40B}" type="sibTrans" cxnId="{BDFBB4F0-F827-475D-9C30-704D1E4C97B6}">
      <dgm:prSet/>
      <dgm:spPr/>
      <dgm:t>
        <a:bodyPr/>
        <a:lstStyle/>
        <a:p>
          <a:endParaRPr lang="en-US"/>
        </a:p>
      </dgm:t>
    </dgm:pt>
    <dgm:pt modelId="{22C3AC05-4F55-4ABE-93CF-B0BB909CCA85}" type="parTrans" cxnId="{BDFBB4F0-F827-475D-9C30-704D1E4C97B6}">
      <dgm:prSet/>
      <dgm:spPr/>
      <dgm:t>
        <a:bodyPr/>
        <a:lstStyle/>
        <a:p>
          <a:endParaRPr lang="en-US"/>
        </a:p>
      </dgm:t>
    </dgm:pt>
    <dgm:pt modelId="{681FDF13-A10A-4444-A357-F8A2ACAD773B}">
      <dgm:prSet phldrT="[Text]"/>
      <dgm:spPr/>
      <dgm:t>
        <a:bodyPr/>
        <a:lstStyle/>
        <a:p>
          <a:r>
            <a:rPr lang="en-US" dirty="0" smtClean="0"/>
            <a:t>Summits</a:t>
          </a:r>
        </a:p>
        <a:p>
          <a:r>
            <a:rPr lang="en-US" dirty="0" smtClean="0"/>
            <a:t>Dock Days</a:t>
          </a:r>
        </a:p>
        <a:p>
          <a:r>
            <a:rPr lang="en-US" dirty="0" smtClean="0"/>
            <a:t>Workshops</a:t>
          </a:r>
          <a:endParaRPr lang="en-US" dirty="0"/>
        </a:p>
      </dgm:t>
    </dgm:pt>
    <dgm:pt modelId="{02AAFAFF-8890-489B-89B0-E1DE92126B72}" type="sibTrans" cxnId="{FD8E82B0-1D40-4400-B642-C2A570BE68DA}">
      <dgm:prSet/>
      <dgm:spPr/>
      <dgm:t>
        <a:bodyPr/>
        <a:lstStyle/>
        <a:p>
          <a:endParaRPr lang="en-US"/>
        </a:p>
      </dgm:t>
    </dgm:pt>
    <dgm:pt modelId="{86B999BA-3B65-4331-A44F-6EAFFE65CF6A}" type="parTrans" cxnId="{FD8E82B0-1D40-4400-B642-C2A570BE68DA}">
      <dgm:prSet/>
      <dgm:spPr/>
      <dgm:t>
        <a:bodyPr/>
        <a:lstStyle/>
        <a:p>
          <a:endParaRPr lang="en-US"/>
        </a:p>
      </dgm:t>
    </dgm:pt>
    <dgm:pt modelId="{9C6CF5DF-C693-46C4-9250-49FF330D9C82}">
      <dgm:prSet/>
      <dgm:spPr/>
      <dgm:t>
        <a:bodyPr/>
        <a:lstStyle/>
        <a:p>
          <a:r>
            <a:rPr lang="en-US" dirty="0" smtClean="0"/>
            <a:t>Video Series</a:t>
          </a:r>
          <a:endParaRPr lang="en-US" dirty="0"/>
        </a:p>
      </dgm:t>
    </dgm:pt>
    <dgm:pt modelId="{DCB4C3F3-E43A-466D-85B6-41902C2C82D3}" type="parTrans" cxnId="{81384215-7CBA-48DA-8BC8-3D1DC1D44041}">
      <dgm:prSet/>
      <dgm:spPr/>
      <dgm:t>
        <a:bodyPr/>
        <a:lstStyle/>
        <a:p>
          <a:endParaRPr lang="en-US"/>
        </a:p>
      </dgm:t>
    </dgm:pt>
    <dgm:pt modelId="{2ED018BF-548C-4005-BEF7-72042C81E3C7}" type="sibTrans" cxnId="{81384215-7CBA-48DA-8BC8-3D1DC1D44041}">
      <dgm:prSet/>
      <dgm:spPr/>
      <dgm:t>
        <a:bodyPr/>
        <a:lstStyle/>
        <a:p>
          <a:endParaRPr lang="en-US"/>
        </a:p>
      </dgm:t>
    </dgm:pt>
    <dgm:pt modelId="{D9C7A7A1-DE1D-4A06-8809-917E01BD6265}" type="pres">
      <dgm:prSet presAssocID="{867DB79E-9CD4-41D2-B8A8-7F665F7265E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E94706A-527B-45DB-A210-BE6B2763A11A}" type="pres">
      <dgm:prSet presAssocID="{681FDF13-A10A-4444-A357-F8A2ACAD773B}" presName="composite" presStyleCnt="0"/>
      <dgm:spPr/>
      <dgm:t>
        <a:bodyPr/>
        <a:lstStyle/>
        <a:p>
          <a:endParaRPr lang="en-US"/>
        </a:p>
      </dgm:t>
    </dgm:pt>
    <dgm:pt modelId="{9A3CBA37-9BFC-418E-917B-2EBF59FA3191}" type="pres">
      <dgm:prSet presAssocID="{681FDF13-A10A-4444-A357-F8A2ACAD773B}" presName="imagSh" presStyleLbl="bgImgPlace1" presStyleIdx="0" presStyleCnt="4" custScaleX="121587" custScaleY="115570" custLinFactNeighborX="-77" custLinFactNeighborY="4711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1000" r="-21000"/>
          </a:stretch>
        </a:blipFill>
      </dgm:spPr>
      <dgm:t>
        <a:bodyPr/>
        <a:lstStyle/>
        <a:p>
          <a:endParaRPr lang="en-US"/>
        </a:p>
      </dgm:t>
    </dgm:pt>
    <dgm:pt modelId="{EDC5E5B9-0686-4BB5-AF17-28EDD22C24CB}" type="pres">
      <dgm:prSet presAssocID="{681FDF13-A10A-4444-A357-F8A2ACAD773B}" presName="tx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FFB8F9-F12E-421C-82A4-B8DB252965A8}" type="pres">
      <dgm:prSet presAssocID="{02AAFAFF-8890-489B-89B0-E1DE92126B72}" presName="sibTrans" presStyleLbl="sibTrans2D1" presStyleIdx="0" presStyleCnt="3"/>
      <dgm:spPr/>
      <dgm:t>
        <a:bodyPr/>
        <a:lstStyle/>
        <a:p>
          <a:endParaRPr lang="en-US"/>
        </a:p>
      </dgm:t>
    </dgm:pt>
    <dgm:pt modelId="{5BB4C0BC-BDE8-403A-B466-5ECFD9738A55}" type="pres">
      <dgm:prSet presAssocID="{02AAFAFF-8890-489B-89B0-E1DE92126B72}" presName="connTx" presStyleLbl="sibTrans2D1" presStyleIdx="0" presStyleCnt="3"/>
      <dgm:spPr/>
      <dgm:t>
        <a:bodyPr/>
        <a:lstStyle/>
        <a:p>
          <a:endParaRPr lang="en-US"/>
        </a:p>
      </dgm:t>
    </dgm:pt>
    <dgm:pt modelId="{37ADC595-F418-4EC3-A14E-988B8584B14B}" type="pres">
      <dgm:prSet presAssocID="{A29DE414-8924-4698-8402-C2796B3602D2}" presName="composite" presStyleCnt="0"/>
      <dgm:spPr/>
      <dgm:t>
        <a:bodyPr/>
        <a:lstStyle/>
        <a:p>
          <a:endParaRPr lang="en-US"/>
        </a:p>
      </dgm:t>
    </dgm:pt>
    <dgm:pt modelId="{E14AACD3-A8C4-4ACD-892B-B0117E66C619}" type="pres">
      <dgm:prSet presAssocID="{A29DE414-8924-4698-8402-C2796B3602D2}" presName="imagSh" presStyleLbl="bgImgPlace1" presStyleIdx="1" presStyleCnt="4" custScaleX="113648" custScaleY="108304"/>
      <dgm:spPr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1000" r="-21000"/>
          </a:stretch>
        </a:blipFill>
      </dgm:spPr>
      <dgm:t>
        <a:bodyPr/>
        <a:lstStyle/>
        <a:p>
          <a:endParaRPr lang="en-US"/>
        </a:p>
      </dgm:t>
    </dgm:pt>
    <dgm:pt modelId="{2356842E-5298-4487-A4F8-7E6507F63FE5}" type="pres">
      <dgm:prSet presAssocID="{A29DE414-8924-4698-8402-C2796B3602D2}" presName="tx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525E25-57E1-460D-BC5F-B00D0E44A604}" type="pres">
      <dgm:prSet presAssocID="{BA8DAB78-B91A-4EC5-915A-64C77DD3D40B}" presName="sibTrans" presStyleLbl="sibTrans2D1" presStyleIdx="1" presStyleCnt="3"/>
      <dgm:spPr/>
      <dgm:t>
        <a:bodyPr/>
        <a:lstStyle/>
        <a:p>
          <a:endParaRPr lang="en-US"/>
        </a:p>
      </dgm:t>
    </dgm:pt>
    <dgm:pt modelId="{DB9524AD-B9C4-4414-A971-26612F3B6D26}" type="pres">
      <dgm:prSet presAssocID="{BA8DAB78-B91A-4EC5-915A-64C77DD3D40B}" presName="connTx" presStyleLbl="sibTrans2D1" presStyleIdx="1" presStyleCnt="3"/>
      <dgm:spPr/>
      <dgm:t>
        <a:bodyPr/>
        <a:lstStyle/>
        <a:p>
          <a:endParaRPr lang="en-US"/>
        </a:p>
      </dgm:t>
    </dgm:pt>
    <dgm:pt modelId="{7879390A-0EE0-4594-9828-8910DC69FA6B}" type="pres">
      <dgm:prSet presAssocID="{448ED824-2321-449E-B2FB-8F448905DF68}" presName="composite" presStyleCnt="0"/>
      <dgm:spPr/>
      <dgm:t>
        <a:bodyPr/>
        <a:lstStyle/>
        <a:p>
          <a:endParaRPr lang="en-US"/>
        </a:p>
      </dgm:t>
    </dgm:pt>
    <dgm:pt modelId="{B6FD55FF-025D-4F7B-9352-67DDFA0F0977}" type="pres">
      <dgm:prSet presAssocID="{448ED824-2321-449E-B2FB-8F448905DF68}" presName="imagSh" presStyleLbl="bgImgPlace1" presStyleIdx="2" presStyleCnt="4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7000" r="-27000"/>
          </a:stretch>
        </a:blipFill>
      </dgm:spPr>
      <dgm:t>
        <a:bodyPr/>
        <a:lstStyle/>
        <a:p>
          <a:endParaRPr lang="en-US"/>
        </a:p>
      </dgm:t>
    </dgm:pt>
    <dgm:pt modelId="{5A5AE2F8-42B7-49E8-B4B7-EC509E9E9C58}" type="pres">
      <dgm:prSet presAssocID="{448ED824-2321-449E-B2FB-8F448905DF68}" presName="tx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A23A54-4BEF-4D06-99F1-C2148E120555}" type="pres">
      <dgm:prSet presAssocID="{650557A2-1907-4709-A2EE-9CFECCECE550}" presName="sibTrans" presStyleLbl="sibTrans2D1" presStyleIdx="2" presStyleCnt="3"/>
      <dgm:spPr/>
      <dgm:t>
        <a:bodyPr/>
        <a:lstStyle/>
        <a:p>
          <a:endParaRPr lang="en-US"/>
        </a:p>
      </dgm:t>
    </dgm:pt>
    <dgm:pt modelId="{31E76D7E-9A93-41F7-A510-9E0229EE8E7C}" type="pres">
      <dgm:prSet presAssocID="{650557A2-1907-4709-A2EE-9CFECCECE550}" presName="connTx" presStyleLbl="sibTrans2D1" presStyleIdx="2" presStyleCnt="3"/>
      <dgm:spPr/>
      <dgm:t>
        <a:bodyPr/>
        <a:lstStyle/>
        <a:p>
          <a:endParaRPr lang="en-US"/>
        </a:p>
      </dgm:t>
    </dgm:pt>
    <dgm:pt modelId="{34806794-EDD9-4C16-A2CD-FD3B32196284}" type="pres">
      <dgm:prSet presAssocID="{9C6CF5DF-C693-46C4-9250-49FF330D9C82}" presName="composite" presStyleCnt="0"/>
      <dgm:spPr/>
      <dgm:t>
        <a:bodyPr/>
        <a:lstStyle/>
        <a:p>
          <a:endParaRPr lang="en-US"/>
        </a:p>
      </dgm:t>
    </dgm:pt>
    <dgm:pt modelId="{6A7BC3A4-712E-45A2-B4A6-89F18D11B3B1}" type="pres">
      <dgm:prSet presAssocID="{9C6CF5DF-C693-46C4-9250-49FF330D9C82}" presName="imagSh" presStyleLbl="bgImgPlace1" presStyleIdx="3" presStyleCnt="4"/>
      <dgm:spPr>
        <a:blipFill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5292969A-BA3A-44DD-83A8-16ED971F9FCC}" type="pres">
      <dgm:prSet presAssocID="{9C6CF5DF-C693-46C4-9250-49FF330D9C82}" presName="tx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D71302F-78CE-C64A-885F-B2FB047F5AFB}" type="presOf" srcId="{867DB79E-9CD4-41D2-B8A8-7F665F7265EB}" destId="{D9C7A7A1-DE1D-4A06-8809-917E01BD6265}" srcOrd="0" destOrd="0" presId="urn:microsoft.com/office/officeart/2005/8/layout/hProcess10"/>
    <dgm:cxn modelId="{74031FFE-3133-8C4A-BC85-570940575512}" type="presOf" srcId="{02AAFAFF-8890-489B-89B0-E1DE92126B72}" destId="{CDFFB8F9-F12E-421C-82A4-B8DB252965A8}" srcOrd="0" destOrd="0" presId="urn:microsoft.com/office/officeart/2005/8/layout/hProcess10"/>
    <dgm:cxn modelId="{FD8E82B0-1D40-4400-B642-C2A570BE68DA}" srcId="{867DB79E-9CD4-41D2-B8A8-7F665F7265EB}" destId="{681FDF13-A10A-4444-A357-F8A2ACAD773B}" srcOrd="0" destOrd="0" parTransId="{86B999BA-3B65-4331-A44F-6EAFFE65CF6A}" sibTransId="{02AAFAFF-8890-489B-89B0-E1DE92126B72}"/>
    <dgm:cxn modelId="{22D3BCCA-67F2-F84A-89BC-B278BFE72347}" type="presOf" srcId="{650557A2-1907-4709-A2EE-9CFECCECE550}" destId="{31E76D7E-9A93-41F7-A510-9E0229EE8E7C}" srcOrd="1" destOrd="0" presId="urn:microsoft.com/office/officeart/2005/8/layout/hProcess10"/>
    <dgm:cxn modelId="{BDFBB4F0-F827-475D-9C30-704D1E4C97B6}" srcId="{867DB79E-9CD4-41D2-B8A8-7F665F7265EB}" destId="{A29DE414-8924-4698-8402-C2796B3602D2}" srcOrd="1" destOrd="0" parTransId="{22C3AC05-4F55-4ABE-93CF-B0BB909CCA85}" sibTransId="{BA8DAB78-B91A-4EC5-915A-64C77DD3D40B}"/>
    <dgm:cxn modelId="{45511F5E-8979-F643-B291-C2705596C2D4}" type="presOf" srcId="{9C6CF5DF-C693-46C4-9250-49FF330D9C82}" destId="{5292969A-BA3A-44DD-83A8-16ED971F9FCC}" srcOrd="0" destOrd="0" presId="urn:microsoft.com/office/officeart/2005/8/layout/hProcess10"/>
    <dgm:cxn modelId="{F6EBBFE4-4A7A-E34B-8054-FFF2A9D718DB}" type="presOf" srcId="{BA8DAB78-B91A-4EC5-915A-64C77DD3D40B}" destId="{DB9524AD-B9C4-4414-A971-26612F3B6D26}" srcOrd="1" destOrd="0" presId="urn:microsoft.com/office/officeart/2005/8/layout/hProcess10"/>
    <dgm:cxn modelId="{D6F69BCB-BAAA-4C44-9DCB-E2FA13CBF63D}" type="presOf" srcId="{650557A2-1907-4709-A2EE-9CFECCECE550}" destId="{43A23A54-4BEF-4D06-99F1-C2148E120555}" srcOrd="0" destOrd="0" presId="urn:microsoft.com/office/officeart/2005/8/layout/hProcess10"/>
    <dgm:cxn modelId="{81384215-7CBA-48DA-8BC8-3D1DC1D44041}" srcId="{867DB79E-9CD4-41D2-B8A8-7F665F7265EB}" destId="{9C6CF5DF-C693-46C4-9250-49FF330D9C82}" srcOrd="3" destOrd="0" parTransId="{DCB4C3F3-E43A-466D-85B6-41902C2C82D3}" sibTransId="{2ED018BF-548C-4005-BEF7-72042C81E3C7}"/>
    <dgm:cxn modelId="{910BE237-14FD-AC43-A859-466575FD33D7}" type="presOf" srcId="{448ED824-2321-449E-B2FB-8F448905DF68}" destId="{5A5AE2F8-42B7-49E8-B4B7-EC509E9E9C58}" srcOrd="0" destOrd="0" presId="urn:microsoft.com/office/officeart/2005/8/layout/hProcess10"/>
    <dgm:cxn modelId="{D4DFB5D5-A429-794F-84F2-469EFE1EC3E3}" type="presOf" srcId="{BA8DAB78-B91A-4EC5-915A-64C77DD3D40B}" destId="{81525E25-57E1-460D-BC5F-B00D0E44A604}" srcOrd="0" destOrd="0" presId="urn:microsoft.com/office/officeart/2005/8/layout/hProcess10"/>
    <dgm:cxn modelId="{53FDAE24-6CD6-44E3-8978-575736FC71EB}" srcId="{867DB79E-9CD4-41D2-B8A8-7F665F7265EB}" destId="{448ED824-2321-449E-B2FB-8F448905DF68}" srcOrd="2" destOrd="0" parTransId="{C65C67C5-A013-4AE8-8808-7703906F0AA2}" sibTransId="{650557A2-1907-4709-A2EE-9CFECCECE550}"/>
    <dgm:cxn modelId="{AD00A8A7-CD77-9C4C-85E1-3AD24F491110}" type="presOf" srcId="{681FDF13-A10A-4444-A357-F8A2ACAD773B}" destId="{EDC5E5B9-0686-4BB5-AF17-28EDD22C24CB}" srcOrd="0" destOrd="0" presId="urn:microsoft.com/office/officeart/2005/8/layout/hProcess10"/>
    <dgm:cxn modelId="{489E612F-726E-3741-8EA4-1F1ADE1521D8}" type="presOf" srcId="{A29DE414-8924-4698-8402-C2796B3602D2}" destId="{2356842E-5298-4487-A4F8-7E6507F63FE5}" srcOrd="0" destOrd="0" presId="urn:microsoft.com/office/officeart/2005/8/layout/hProcess10"/>
    <dgm:cxn modelId="{82B77CD0-D07A-D541-BA9F-C88D2C6313E2}" type="presOf" srcId="{02AAFAFF-8890-489B-89B0-E1DE92126B72}" destId="{5BB4C0BC-BDE8-403A-B466-5ECFD9738A55}" srcOrd="1" destOrd="0" presId="urn:microsoft.com/office/officeart/2005/8/layout/hProcess10"/>
    <dgm:cxn modelId="{A57974A2-F324-CC48-9C40-2B9A556A89B1}" type="presParOf" srcId="{D9C7A7A1-DE1D-4A06-8809-917E01BD6265}" destId="{CE94706A-527B-45DB-A210-BE6B2763A11A}" srcOrd="0" destOrd="0" presId="urn:microsoft.com/office/officeart/2005/8/layout/hProcess10"/>
    <dgm:cxn modelId="{A3E2708E-C1D7-7542-9166-BF8D61C747A9}" type="presParOf" srcId="{CE94706A-527B-45DB-A210-BE6B2763A11A}" destId="{9A3CBA37-9BFC-418E-917B-2EBF59FA3191}" srcOrd="0" destOrd="0" presId="urn:microsoft.com/office/officeart/2005/8/layout/hProcess10"/>
    <dgm:cxn modelId="{7598EAD9-7F6D-424A-8F5A-43F2D64AD30B}" type="presParOf" srcId="{CE94706A-527B-45DB-A210-BE6B2763A11A}" destId="{EDC5E5B9-0686-4BB5-AF17-28EDD22C24CB}" srcOrd="1" destOrd="0" presId="urn:microsoft.com/office/officeart/2005/8/layout/hProcess10"/>
    <dgm:cxn modelId="{34D1E8D4-5B6D-CF4B-B243-D848FB7768DD}" type="presParOf" srcId="{D9C7A7A1-DE1D-4A06-8809-917E01BD6265}" destId="{CDFFB8F9-F12E-421C-82A4-B8DB252965A8}" srcOrd="1" destOrd="0" presId="urn:microsoft.com/office/officeart/2005/8/layout/hProcess10"/>
    <dgm:cxn modelId="{6E72C575-510C-D848-9BA7-D1E00A343EF0}" type="presParOf" srcId="{CDFFB8F9-F12E-421C-82A4-B8DB252965A8}" destId="{5BB4C0BC-BDE8-403A-B466-5ECFD9738A55}" srcOrd="0" destOrd="0" presId="urn:microsoft.com/office/officeart/2005/8/layout/hProcess10"/>
    <dgm:cxn modelId="{9B7BBB96-0882-0247-8A9E-D80354159FF6}" type="presParOf" srcId="{D9C7A7A1-DE1D-4A06-8809-917E01BD6265}" destId="{37ADC595-F418-4EC3-A14E-988B8584B14B}" srcOrd="2" destOrd="0" presId="urn:microsoft.com/office/officeart/2005/8/layout/hProcess10"/>
    <dgm:cxn modelId="{ABA50B60-0243-AA4D-9E9E-9CC6785B0156}" type="presParOf" srcId="{37ADC595-F418-4EC3-A14E-988B8584B14B}" destId="{E14AACD3-A8C4-4ACD-892B-B0117E66C619}" srcOrd="0" destOrd="0" presId="urn:microsoft.com/office/officeart/2005/8/layout/hProcess10"/>
    <dgm:cxn modelId="{60E97251-171E-424A-9F11-9BD9D2FA9F8F}" type="presParOf" srcId="{37ADC595-F418-4EC3-A14E-988B8584B14B}" destId="{2356842E-5298-4487-A4F8-7E6507F63FE5}" srcOrd="1" destOrd="0" presId="urn:microsoft.com/office/officeart/2005/8/layout/hProcess10"/>
    <dgm:cxn modelId="{72E18506-52B5-8E42-B25F-D46D8FDBB318}" type="presParOf" srcId="{D9C7A7A1-DE1D-4A06-8809-917E01BD6265}" destId="{81525E25-57E1-460D-BC5F-B00D0E44A604}" srcOrd="3" destOrd="0" presId="urn:microsoft.com/office/officeart/2005/8/layout/hProcess10"/>
    <dgm:cxn modelId="{543E3185-F5DC-0044-A5EE-D051C14B578D}" type="presParOf" srcId="{81525E25-57E1-460D-BC5F-B00D0E44A604}" destId="{DB9524AD-B9C4-4414-A971-26612F3B6D26}" srcOrd="0" destOrd="0" presId="urn:microsoft.com/office/officeart/2005/8/layout/hProcess10"/>
    <dgm:cxn modelId="{EA45AE97-1BFA-5245-8825-08BACC698CEA}" type="presParOf" srcId="{D9C7A7A1-DE1D-4A06-8809-917E01BD6265}" destId="{7879390A-0EE0-4594-9828-8910DC69FA6B}" srcOrd="4" destOrd="0" presId="urn:microsoft.com/office/officeart/2005/8/layout/hProcess10"/>
    <dgm:cxn modelId="{2686E798-06BB-6045-A8CD-C320820834F5}" type="presParOf" srcId="{7879390A-0EE0-4594-9828-8910DC69FA6B}" destId="{B6FD55FF-025D-4F7B-9352-67DDFA0F0977}" srcOrd="0" destOrd="0" presId="urn:microsoft.com/office/officeart/2005/8/layout/hProcess10"/>
    <dgm:cxn modelId="{BE4B723C-6F70-C948-8328-7EBAE50E07C1}" type="presParOf" srcId="{7879390A-0EE0-4594-9828-8910DC69FA6B}" destId="{5A5AE2F8-42B7-49E8-B4B7-EC509E9E9C58}" srcOrd="1" destOrd="0" presId="urn:microsoft.com/office/officeart/2005/8/layout/hProcess10"/>
    <dgm:cxn modelId="{D847AA49-CFBF-6D41-AE69-5257F9FEAA27}" type="presParOf" srcId="{D9C7A7A1-DE1D-4A06-8809-917E01BD6265}" destId="{43A23A54-4BEF-4D06-99F1-C2148E120555}" srcOrd="5" destOrd="0" presId="urn:microsoft.com/office/officeart/2005/8/layout/hProcess10"/>
    <dgm:cxn modelId="{FECCD7F1-F921-D345-BA79-D86D52565AE5}" type="presParOf" srcId="{43A23A54-4BEF-4D06-99F1-C2148E120555}" destId="{31E76D7E-9A93-41F7-A510-9E0229EE8E7C}" srcOrd="0" destOrd="0" presId="urn:microsoft.com/office/officeart/2005/8/layout/hProcess10"/>
    <dgm:cxn modelId="{3F316C80-8206-BA46-93A2-21167790CD0B}" type="presParOf" srcId="{D9C7A7A1-DE1D-4A06-8809-917E01BD6265}" destId="{34806794-EDD9-4C16-A2CD-FD3B32196284}" srcOrd="6" destOrd="0" presId="urn:microsoft.com/office/officeart/2005/8/layout/hProcess10"/>
    <dgm:cxn modelId="{304BFA48-3F30-D849-B3D4-DFC783D39067}" type="presParOf" srcId="{34806794-EDD9-4C16-A2CD-FD3B32196284}" destId="{6A7BC3A4-712E-45A2-B4A6-89F18D11B3B1}" srcOrd="0" destOrd="0" presId="urn:microsoft.com/office/officeart/2005/8/layout/hProcess10"/>
    <dgm:cxn modelId="{58FFF368-DA50-E94D-8DBF-0B3ED801C520}" type="presParOf" srcId="{34806794-EDD9-4C16-A2CD-FD3B32196284}" destId="{5292969A-BA3A-44DD-83A8-16ED971F9FCC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7DB79E-9CD4-41D2-B8A8-7F665F7265EB}" type="doc">
      <dgm:prSet loTypeId="urn:microsoft.com/office/officeart/2005/8/layout/hProcess10" loCatId="process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48ED824-2321-449E-B2FB-8F448905DF68}">
      <dgm:prSet phldrT="[Text]"/>
      <dgm:spPr/>
      <dgm:t>
        <a:bodyPr/>
        <a:lstStyle/>
        <a:p>
          <a:r>
            <a:rPr lang="en-US" dirty="0" smtClean="0"/>
            <a:t>Micro Processing</a:t>
          </a:r>
        </a:p>
      </dgm:t>
    </dgm:pt>
    <dgm:pt modelId="{650557A2-1907-4709-A2EE-9CFECCECE550}" type="sibTrans" cxnId="{53FDAE24-6CD6-44E3-8978-575736FC71EB}">
      <dgm:prSet/>
      <dgm:spPr/>
      <dgm:t>
        <a:bodyPr/>
        <a:lstStyle/>
        <a:p>
          <a:endParaRPr lang="en-US"/>
        </a:p>
      </dgm:t>
    </dgm:pt>
    <dgm:pt modelId="{C65C67C5-A013-4AE8-8808-7703906F0AA2}" type="parTrans" cxnId="{53FDAE24-6CD6-44E3-8978-575736FC71EB}">
      <dgm:prSet/>
      <dgm:spPr/>
      <dgm:t>
        <a:bodyPr/>
        <a:lstStyle/>
        <a:p>
          <a:endParaRPr lang="en-US"/>
        </a:p>
      </dgm:t>
    </dgm:pt>
    <dgm:pt modelId="{A29DE414-8924-4698-8402-C2796B3602D2}">
      <dgm:prSet phldrT="[Text]"/>
      <dgm:spPr/>
      <dgm:t>
        <a:bodyPr/>
        <a:lstStyle/>
        <a:p>
          <a:r>
            <a:rPr lang="en-US" dirty="0" smtClean="0"/>
            <a:t>Quality Improvement</a:t>
          </a:r>
          <a:endParaRPr lang="en-US" dirty="0"/>
        </a:p>
      </dgm:t>
    </dgm:pt>
    <dgm:pt modelId="{BA8DAB78-B91A-4EC5-915A-64C77DD3D40B}" type="sibTrans" cxnId="{BDFBB4F0-F827-475D-9C30-704D1E4C97B6}">
      <dgm:prSet/>
      <dgm:spPr/>
      <dgm:t>
        <a:bodyPr/>
        <a:lstStyle/>
        <a:p>
          <a:endParaRPr lang="en-US"/>
        </a:p>
      </dgm:t>
    </dgm:pt>
    <dgm:pt modelId="{22C3AC05-4F55-4ABE-93CF-B0BB909CCA85}" type="parTrans" cxnId="{BDFBB4F0-F827-475D-9C30-704D1E4C97B6}">
      <dgm:prSet/>
      <dgm:spPr/>
      <dgm:t>
        <a:bodyPr/>
        <a:lstStyle/>
        <a:p>
          <a:endParaRPr lang="en-US"/>
        </a:p>
      </dgm:t>
    </dgm:pt>
    <dgm:pt modelId="{681FDF13-A10A-4444-A357-F8A2ACAD773B}">
      <dgm:prSet phldrT="[Text]"/>
      <dgm:spPr/>
      <dgm:t>
        <a:bodyPr/>
        <a:lstStyle/>
        <a:p>
          <a:r>
            <a:rPr lang="en-US" dirty="0" smtClean="0"/>
            <a:t>Direct Marketing</a:t>
          </a:r>
          <a:endParaRPr lang="en-US" dirty="0"/>
        </a:p>
      </dgm:t>
    </dgm:pt>
    <dgm:pt modelId="{02AAFAFF-8890-489B-89B0-E1DE92126B72}" type="sibTrans" cxnId="{FD8E82B0-1D40-4400-B642-C2A570BE68DA}">
      <dgm:prSet/>
      <dgm:spPr/>
      <dgm:t>
        <a:bodyPr/>
        <a:lstStyle/>
        <a:p>
          <a:endParaRPr lang="en-US"/>
        </a:p>
      </dgm:t>
    </dgm:pt>
    <dgm:pt modelId="{86B999BA-3B65-4331-A44F-6EAFFE65CF6A}" type="parTrans" cxnId="{FD8E82B0-1D40-4400-B642-C2A570BE68DA}">
      <dgm:prSet/>
      <dgm:spPr/>
      <dgm:t>
        <a:bodyPr/>
        <a:lstStyle/>
        <a:p>
          <a:endParaRPr lang="en-US"/>
        </a:p>
      </dgm:t>
    </dgm:pt>
    <dgm:pt modelId="{9C6CF5DF-C693-46C4-9250-49FF330D9C82}">
      <dgm:prSet/>
      <dgm:spPr/>
      <dgm:t>
        <a:bodyPr/>
        <a:lstStyle/>
        <a:p>
          <a:r>
            <a:rPr lang="en-US" dirty="0" smtClean="0"/>
            <a:t>Brand Development</a:t>
          </a:r>
          <a:endParaRPr lang="en-US" dirty="0"/>
        </a:p>
      </dgm:t>
    </dgm:pt>
    <dgm:pt modelId="{DCB4C3F3-E43A-466D-85B6-41902C2C82D3}" type="parTrans" cxnId="{81384215-7CBA-48DA-8BC8-3D1DC1D44041}">
      <dgm:prSet/>
      <dgm:spPr/>
      <dgm:t>
        <a:bodyPr/>
        <a:lstStyle/>
        <a:p>
          <a:endParaRPr lang="en-US"/>
        </a:p>
      </dgm:t>
    </dgm:pt>
    <dgm:pt modelId="{2ED018BF-548C-4005-BEF7-72042C81E3C7}" type="sibTrans" cxnId="{81384215-7CBA-48DA-8BC8-3D1DC1D44041}">
      <dgm:prSet/>
      <dgm:spPr/>
      <dgm:t>
        <a:bodyPr/>
        <a:lstStyle/>
        <a:p>
          <a:endParaRPr lang="en-US"/>
        </a:p>
      </dgm:t>
    </dgm:pt>
    <dgm:pt modelId="{D9C7A7A1-DE1D-4A06-8809-917E01BD6265}" type="pres">
      <dgm:prSet presAssocID="{867DB79E-9CD4-41D2-B8A8-7F665F7265E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E94706A-527B-45DB-A210-BE6B2763A11A}" type="pres">
      <dgm:prSet presAssocID="{681FDF13-A10A-4444-A357-F8A2ACAD773B}" presName="composite" presStyleCnt="0"/>
      <dgm:spPr/>
      <dgm:t>
        <a:bodyPr/>
        <a:lstStyle/>
        <a:p>
          <a:endParaRPr lang="en-US"/>
        </a:p>
      </dgm:t>
    </dgm:pt>
    <dgm:pt modelId="{9A3CBA37-9BFC-418E-917B-2EBF59FA3191}" type="pres">
      <dgm:prSet presAssocID="{681FDF13-A10A-4444-A357-F8A2ACAD773B}" presName="imagSh" presStyleLbl="bgImgPlace1" presStyleIdx="0" presStyleCnt="4" custScaleX="121587" custScaleY="115570" custLinFactNeighborX="-77" custLinFactNeighborY="4711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1000" r="-21000"/>
          </a:stretch>
        </a:blipFill>
      </dgm:spPr>
      <dgm:t>
        <a:bodyPr/>
        <a:lstStyle/>
        <a:p>
          <a:endParaRPr lang="en-US"/>
        </a:p>
      </dgm:t>
    </dgm:pt>
    <dgm:pt modelId="{EDC5E5B9-0686-4BB5-AF17-28EDD22C24CB}" type="pres">
      <dgm:prSet presAssocID="{681FDF13-A10A-4444-A357-F8A2ACAD773B}" presName="tx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FFB8F9-F12E-421C-82A4-B8DB252965A8}" type="pres">
      <dgm:prSet presAssocID="{02AAFAFF-8890-489B-89B0-E1DE92126B72}" presName="sibTrans" presStyleLbl="sibTrans2D1" presStyleIdx="0" presStyleCnt="3"/>
      <dgm:spPr/>
      <dgm:t>
        <a:bodyPr/>
        <a:lstStyle/>
        <a:p>
          <a:endParaRPr lang="en-US"/>
        </a:p>
      </dgm:t>
    </dgm:pt>
    <dgm:pt modelId="{5BB4C0BC-BDE8-403A-B466-5ECFD9738A55}" type="pres">
      <dgm:prSet presAssocID="{02AAFAFF-8890-489B-89B0-E1DE92126B72}" presName="connTx" presStyleLbl="sibTrans2D1" presStyleIdx="0" presStyleCnt="3"/>
      <dgm:spPr/>
      <dgm:t>
        <a:bodyPr/>
        <a:lstStyle/>
        <a:p>
          <a:endParaRPr lang="en-US"/>
        </a:p>
      </dgm:t>
    </dgm:pt>
    <dgm:pt modelId="{37ADC595-F418-4EC3-A14E-988B8584B14B}" type="pres">
      <dgm:prSet presAssocID="{A29DE414-8924-4698-8402-C2796B3602D2}" presName="composite" presStyleCnt="0"/>
      <dgm:spPr/>
      <dgm:t>
        <a:bodyPr/>
        <a:lstStyle/>
        <a:p>
          <a:endParaRPr lang="en-US"/>
        </a:p>
      </dgm:t>
    </dgm:pt>
    <dgm:pt modelId="{E14AACD3-A8C4-4ACD-892B-B0117E66C619}" type="pres">
      <dgm:prSet presAssocID="{A29DE414-8924-4698-8402-C2796B3602D2}" presName="imagSh" presStyleLbl="bgImgPlace1" presStyleIdx="1" presStyleCnt="4" custScaleX="113648" custScaleY="108304"/>
      <dgm:spPr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2000" r="-22000"/>
          </a:stretch>
        </a:blipFill>
      </dgm:spPr>
      <dgm:t>
        <a:bodyPr/>
        <a:lstStyle/>
        <a:p>
          <a:endParaRPr lang="en-US"/>
        </a:p>
      </dgm:t>
    </dgm:pt>
    <dgm:pt modelId="{2356842E-5298-4487-A4F8-7E6507F63FE5}" type="pres">
      <dgm:prSet presAssocID="{A29DE414-8924-4698-8402-C2796B3602D2}" presName="tx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525E25-57E1-460D-BC5F-B00D0E44A604}" type="pres">
      <dgm:prSet presAssocID="{BA8DAB78-B91A-4EC5-915A-64C77DD3D40B}" presName="sibTrans" presStyleLbl="sibTrans2D1" presStyleIdx="1" presStyleCnt="3"/>
      <dgm:spPr/>
      <dgm:t>
        <a:bodyPr/>
        <a:lstStyle/>
        <a:p>
          <a:endParaRPr lang="en-US"/>
        </a:p>
      </dgm:t>
    </dgm:pt>
    <dgm:pt modelId="{DB9524AD-B9C4-4414-A971-26612F3B6D26}" type="pres">
      <dgm:prSet presAssocID="{BA8DAB78-B91A-4EC5-915A-64C77DD3D40B}" presName="connTx" presStyleLbl="sibTrans2D1" presStyleIdx="1" presStyleCnt="3"/>
      <dgm:spPr/>
      <dgm:t>
        <a:bodyPr/>
        <a:lstStyle/>
        <a:p>
          <a:endParaRPr lang="en-US"/>
        </a:p>
      </dgm:t>
    </dgm:pt>
    <dgm:pt modelId="{7879390A-0EE0-4594-9828-8910DC69FA6B}" type="pres">
      <dgm:prSet presAssocID="{448ED824-2321-449E-B2FB-8F448905DF68}" presName="composite" presStyleCnt="0"/>
      <dgm:spPr/>
      <dgm:t>
        <a:bodyPr/>
        <a:lstStyle/>
        <a:p>
          <a:endParaRPr lang="en-US"/>
        </a:p>
      </dgm:t>
    </dgm:pt>
    <dgm:pt modelId="{B6FD55FF-025D-4F7B-9352-67DDFA0F0977}" type="pres">
      <dgm:prSet presAssocID="{448ED824-2321-449E-B2FB-8F448905DF68}" presName="imagSh" presStyleLbl="bgImgPlace1" presStyleIdx="2" presStyleCnt="4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5A5AE2F8-42B7-49E8-B4B7-EC509E9E9C58}" type="pres">
      <dgm:prSet presAssocID="{448ED824-2321-449E-B2FB-8F448905DF68}" presName="tx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A23A54-4BEF-4D06-99F1-C2148E120555}" type="pres">
      <dgm:prSet presAssocID="{650557A2-1907-4709-A2EE-9CFECCECE550}" presName="sibTrans" presStyleLbl="sibTrans2D1" presStyleIdx="2" presStyleCnt="3"/>
      <dgm:spPr/>
      <dgm:t>
        <a:bodyPr/>
        <a:lstStyle/>
        <a:p>
          <a:endParaRPr lang="en-US"/>
        </a:p>
      </dgm:t>
    </dgm:pt>
    <dgm:pt modelId="{31E76D7E-9A93-41F7-A510-9E0229EE8E7C}" type="pres">
      <dgm:prSet presAssocID="{650557A2-1907-4709-A2EE-9CFECCECE550}" presName="connTx" presStyleLbl="sibTrans2D1" presStyleIdx="2" presStyleCnt="3"/>
      <dgm:spPr/>
      <dgm:t>
        <a:bodyPr/>
        <a:lstStyle/>
        <a:p>
          <a:endParaRPr lang="en-US"/>
        </a:p>
      </dgm:t>
    </dgm:pt>
    <dgm:pt modelId="{34806794-EDD9-4C16-A2CD-FD3B32196284}" type="pres">
      <dgm:prSet presAssocID="{9C6CF5DF-C693-46C4-9250-49FF330D9C82}" presName="composite" presStyleCnt="0"/>
      <dgm:spPr/>
      <dgm:t>
        <a:bodyPr/>
        <a:lstStyle/>
        <a:p>
          <a:endParaRPr lang="en-US"/>
        </a:p>
      </dgm:t>
    </dgm:pt>
    <dgm:pt modelId="{6A7BC3A4-712E-45A2-B4A6-89F18D11B3B1}" type="pres">
      <dgm:prSet presAssocID="{9C6CF5DF-C693-46C4-9250-49FF330D9C82}" presName="imagSh" presStyleLbl="bgImgPlace1" presStyleIdx="3" presStyleCnt="4"/>
      <dgm:spPr>
        <a:blipFill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3000" b="-13000"/>
          </a:stretch>
        </a:blipFill>
      </dgm:spPr>
      <dgm:t>
        <a:bodyPr/>
        <a:lstStyle/>
        <a:p>
          <a:endParaRPr lang="en-US"/>
        </a:p>
      </dgm:t>
    </dgm:pt>
    <dgm:pt modelId="{5292969A-BA3A-44DD-83A8-16ED971F9FCC}" type="pres">
      <dgm:prSet presAssocID="{9C6CF5DF-C693-46C4-9250-49FF330D9C82}" presName="tx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9B42209-0234-D74A-8A66-C318DE7BD78C}" type="presOf" srcId="{9C6CF5DF-C693-46C4-9250-49FF330D9C82}" destId="{5292969A-BA3A-44DD-83A8-16ED971F9FCC}" srcOrd="0" destOrd="0" presId="urn:microsoft.com/office/officeart/2005/8/layout/hProcess10"/>
    <dgm:cxn modelId="{DBD82310-D9C9-EE44-9C42-DF4B74CA996B}" type="presOf" srcId="{681FDF13-A10A-4444-A357-F8A2ACAD773B}" destId="{EDC5E5B9-0686-4BB5-AF17-28EDD22C24CB}" srcOrd="0" destOrd="0" presId="urn:microsoft.com/office/officeart/2005/8/layout/hProcess10"/>
    <dgm:cxn modelId="{072122AB-707E-BC41-A99F-7D1F7565E5D0}" type="presOf" srcId="{BA8DAB78-B91A-4EC5-915A-64C77DD3D40B}" destId="{81525E25-57E1-460D-BC5F-B00D0E44A604}" srcOrd="0" destOrd="0" presId="urn:microsoft.com/office/officeart/2005/8/layout/hProcess10"/>
    <dgm:cxn modelId="{FD8E82B0-1D40-4400-B642-C2A570BE68DA}" srcId="{867DB79E-9CD4-41D2-B8A8-7F665F7265EB}" destId="{681FDF13-A10A-4444-A357-F8A2ACAD773B}" srcOrd="0" destOrd="0" parTransId="{86B999BA-3B65-4331-A44F-6EAFFE65CF6A}" sibTransId="{02AAFAFF-8890-489B-89B0-E1DE92126B72}"/>
    <dgm:cxn modelId="{20FF9235-2815-9641-940F-F3EDA5AB6266}" type="presOf" srcId="{650557A2-1907-4709-A2EE-9CFECCECE550}" destId="{43A23A54-4BEF-4D06-99F1-C2148E120555}" srcOrd="0" destOrd="0" presId="urn:microsoft.com/office/officeart/2005/8/layout/hProcess10"/>
    <dgm:cxn modelId="{053B9418-FC44-D84B-8EAF-150014E839E7}" type="presOf" srcId="{02AAFAFF-8890-489B-89B0-E1DE92126B72}" destId="{5BB4C0BC-BDE8-403A-B466-5ECFD9738A55}" srcOrd="1" destOrd="0" presId="urn:microsoft.com/office/officeart/2005/8/layout/hProcess10"/>
    <dgm:cxn modelId="{BDFBB4F0-F827-475D-9C30-704D1E4C97B6}" srcId="{867DB79E-9CD4-41D2-B8A8-7F665F7265EB}" destId="{A29DE414-8924-4698-8402-C2796B3602D2}" srcOrd="1" destOrd="0" parTransId="{22C3AC05-4F55-4ABE-93CF-B0BB909CCA85}" sibTransId="{BA8DAB78-B91A-4EC5-915A-64C77DD3D40B}"/>
    <dgm:cxn modelId="{E9A555C2-EB7C-4D44-B920-6507F0FF9344}" type="presOf" srcId="{A29DE414-8924-4698-8402-C2796B3602D2}" destId="{2356842E-5298-4487-A4F8-7E6507F63FE5}" srcOrd="0" destOrd="0" presId="urn:microsoft.com/office/officeart/2005/8/layout/hProcess10"/>
    <dgm:cxn modelId="{81384215-7CBA-48DA-8BC8-3D1DC1D44041}" srcId="{867DB79E-9CD4-41D2-B8A8-7F665F7265EB}" destId="{9C6CF5DF-C693-46C4-9250-49FF330D9C82}" srcOrd="3" destOrd="0" parTransId="{DCB4C3F3-E43A-466D-85B6-41902C2C82D3}" sibTransId="{2ED018BF-548C-4005-BEF7-72042C81E3C7}"/>
    <dgm:cxn modelId="{CC354D0B-FA72-FB4C-9981-2F2D57C68FD1}" type="presOf" srcId="{BA8DAB78-B91A-4EC5-915A-64C77DD3D40B}" destId="{DB9524AD-B9C4-4414-A971-26612F3B6D26}" srcOrd="1" destOrd="0" presId="urn:microsoft.com/office/officeart/2005/8/layout/hProcess10"/>
    <dgm:cxn modelId="{3936D180-DBC7-8F4B-B97D-4B72D8A53B73}" type="presOf" srcId="{867DB79E-9CD4-41D2-B8A8-7F665F7265EB}" destId="{D9C7A7A1-DE1D-4A06-8809-917E01BD6265}" srcOrd="0" destOrd="0" presId="urn:microsoft.com/office/officeart/2005/8/layout/hProcess10"/>
    <dgm:cxn modelId="{53FDAE24-6CD6-44E3-8978-575736FC71EB}" srcId="{867DB79E-9CD4-41D2-B8A8-7F665F7265EB}" destId="{448ED824-2321-449E-B2FB-8F448905DF68}" srcOrd="2" destOrd="0" parTransId="{C65C67C5-A013-4AE8-8808-7703906F0AA2}" sibTransId="{650557A2-1907-4709-A2EE-9CFECCECE550}"/>
    <dgm:cxn modelId="{6D12E4D9-ABDC-164A-84D3-451EFB6C91BD}" type="presOf" srcId="{02AAFAFF-8890-489B-89B0-E1DE92126B72}" destId="{CDFFB8F9-F12E-421C-82A4-B8DB252965A8}" srcOrd="0" destOrd="0" presId="urn:microsoft.com/office/officeart/2005/8/layout/hProcess10"/>
    <dgm:cxn modelId="{6F889D88-430E-6447-B1A3-C2404FC72996}" type="presOf" srcId="{448ED824-2321-449E-B2FB-8F448905DF68}" destId="{5A5AE2F8-42B7-49E8-B4B7-EC509E9E9C58}" srcOrd="0" destOrd="0" presId="urn:microsoft.com/office/officeart/2005/8/layout/hProcess10"/>
    <dgm:cxn modelId="{25687E56-FB99-1249-B7F8-DEE981B4DE56}" type="presOf" srcId="{650557A2-1907-4709-A2EE-9CFECCECE550}" destId="{31E76D7E-9A93-41F7-A510-9E0229EE8E7C}" srcOrd="1" destOrd="0" presId="urn:microsoft.com/office/officeart/2005/8/layout/hProcess10"/>
    <dgm:cxn modelId="{B3F6ABF8-D4C4-2945-A379-148BEAAEF487}" type="presParOf" srcId="{D9C7A7A1-DE1D-4A06-8809-917E01BD6265}" destId="{CE94706A-527B-45DB-A210-BE6B2763A11A}" srcOrd="0" destOrd="0" presId="urn:microsoft.com/office/officeart/2005/8/layout/hProcess10"/>
    <dgm:cxn modelId="{5940E5C3-1D76-5242-BE05-FE14FA211E04}" type="presParOf" srcId="{CE94706A-527B-45DB-A210-BE6B2763A11A}" destId="{9A3CBA37-9BFC-418E-917B-2EBF59FA3191}" srcOrd="0" destOrd="0" presId="urn:microsoft.com/office/officeart/2005/8/layout/hProcess10"/>
    <dgm:cxn modelId="{FCDD37A0-9951-9341-B2B5-01E5AFFA347B}" type="presParOf" srcId="{CE94706A-527B-45DB-A210-BE6B2763A11A}" destId="{EDC5E5B9-0686-4BB5-AF17-28EDD22C24CB}" srcOrd="1" destOrd="0" presId="urn:microsoft.com/office/officeart/2005/8/layout/hProcess10"/>
    <dgm:cxn modelId="{DEA44895-0C87-1D43-AC60-1091EDA81377}" type="presParOf" srcId="{D9C7A7A1-DE1D-4A06-8809-917E01BD6265}" destId="{CDFFB8F9-F12E-421C-82A4-B8DB252965A8}" srcOrd="1" destOrd="0" presId="urn:microsoft.com/office/officeart/2005/8/layout/hProcess10"/>
    <dgm:cxn modelId="{A0F06C18-7B9B-5145-AD23-248084377297}" type="presParOf" srcId="{CDFFB8F9-F12E-421C-82A4-B8DB252965A8}" destId="{5BB4C0BC-BDE8-403A-B466-5ECFD9738A55}" srcOrd="0" destOrd="0" presId="urn:microsoft.com/office/officeart/2005/8/layout/hProcess10"/>
    <dgm:cxn modelId="{B7155513-78AC-3E49-B128-E1CBD2AA6338}" type="presParOf" srcId="{D9C7A7A1-DE1D-4A06-8809-917E01BD6265}" destId="{37ADC595-F418-4EC3-A14E-988B8584B14B}" srcOrd="2" destOrd="0" presId="urn:microsoft.com/office/officeart/2005/8/layout/hProcess10"/>
    <dgm:cxn modelId="{05D526B1-2156-B74E-A9F7-8196BE530D54}" type="presParOf" srcId="{37ADC595-F418-4EC3-A14E-988B8584B14B}" destId="{E14AACD3-A8C4-4ACD-892B-B0117E66C619}" srcOrd="0" destOrd="0" presId="urn:microsoft.com/office/officeart/2005/8/layout/hProcess10"/>
    <dgm:cxn modelId="{4A7A2859-5104-D843-8F25-A4E937618835}" type="presParOf" srcId="{37ADC595-F418-4EC3-A14E-988B8584B14B}" destId="{2356842E-5298-4487-A4F8-7E6507F63FE5}" srcOrd="1" destOrd="0" presId="urn:microsoft.com/office/officeart/2005/8/layout/hProcess10"/>
    <dgm:cxn modelId="{395433EE-234E-4144-825E-0E23C66E2284}" type="presParOf" srcId="{D9C7A7A1-DE1D-4A06-8809-917E01BD6265}" destId="{81525E25-57E1-460D-BC5F-B00D0E44A604}" srcOrd="3" destOrd="0" presId="urn:microsoft.com/office/officeart/2005/8/layout/hProcess10"/>
    <dgm:cxn modelId="{D3314E4E-3A2B-1C42-9AAD-29847897C3DF}" type="presParOf" srcId="{81525E25-57E1-460D-BC5F-B00D0E44A604}" destId="{DB9524AD-B9C4-4414-A971-26612F3B6D26}" srcOrd="0" destOrd="0" presId="urn:microsoft.com/office/officeart/2005/8/layout/hProcess10"/>
    <dgm:cxn modelId="{D9B0E47F-A314-8D46-B789-7EFDE3441DE4}" type="presParOf" srcId="{D9C7A7A1-DE1D-4A06-8809-917E01BD6265}" destId="{7879390A-0EE0-4594-9828-8910DC69FA6B}" srcOrd="4" destOrd="0" presId="urn:microsoft.com/office/officeart/2005/8/layout/hProcess10"/>
    <dgm:cxn modelId="{7FE5A071-8CF9-F948-B2F8-F9AD5A413B07}" type="presParOf" srcId="{7879390A-0EE0-4594-9828-8910DC69FA6B}" destId="{B6FD55FF-025D-4F7B-9352-67DDFA0F0977}" srcOrd="0" destOrd="0" presId="urn:microsoft.com/office/officeart/2005/8/layout/hProcess10"/>
    <dgm:cxn modelId="{CB76F043-BF34-864D-91A3-34B5BBD43B38}" type="presParOf" srcId="{7879390A-0EE0-4594-9828-8910DC69FA6B}" destId="{5A5AE2F8-42B7-49E8-B4B7-EC509E9E9C58}" srcOrd="1" destOrd="0" presId="urn:microsoft.com/office/officeart/2005/8/layout/hProcess10"/>
    <dgm:cxn modelId="{677631C9-9D62-5046-9D76-BC6CD5E00B00}" type="presParOf" srcId="{D9C7A7A1-DE1D-4A06-8809-917E01BD6265}" destId="{43A23A54-4BEF-4D06-99F1-C2148E120555}" srcOrd="5" destOrd="0" presId="urn:microsoft.com/office/officeart/2005/8/layout/hProcess10"/>
    <dgm:cxn modelId="{61169B11-CF29-E446-9920-2DEECFF41F5C}" type="presParOf" srcId="{43A23A54-4BEF-4D06-99F1-C2148E120555}" destId="{31E76D7E-9A93-41F7-A510-9E0229EE8E7C}" srcOrd="0" destOrd="0" presId="urn:microsoft.com/office/officeart/2005/8/layout/hProcess10"/>
    <dgm:cxn modelId="{45529FA7-8E16-CD44-903D-209F77D1EB69}" type="presParOf" srcId="{D9C7A7A1-DE1D-4A06-8809-917E01BD6265}" destId="{34806794-EDD9-4C16-A2CD-FD3B32196284}" srcOrd="6" destOrd="0" presId="urn:microsoft.com/office/officeart/2005/8/layout/hProcess10"/>
    <dgm:cxn modelId="{11D6100B-FE6E-3548-9645-B6846D12EDE7}" type="presParOf" srcId="{34806794-EDD9-4C16-A2CD-FD3B32196284}" destId="{6A7BC3A4-712E-45A2-B4A6-89F18D11B3B1}" srcOrd="0" destOrd="0" presId="urn:microsoft.com/office/officeart/2005/8/layout/hProcess10"/>
    <dgm:cxn modelId="{A9F1FBDE-CB1E-704E-9353-EB48BFD72DD0}" type="presParOf" srcId="{34806794-EDD9-4C16-A2CD-FD3B32196284}" destId="{5292969A-BA3A-44DD-83A8-16ED971F9FCC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B62A3A3-8787-4AA5-A63F-3043476A0998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C0F8A8-7638-41C1-B2EE-F034BBF946BF}">
      <dgm:prSet custT="1"/>
      <dgm:spPr/>
      <dgm:t>
        <a:bodyPr/>
        <a:lstStyle/>
        <a:p>
          <a:pPr rtl="0"/>
          <a:r>
            <a:rPr lang="en-US" sz="4000" dirty="0" smtClean="0"/>
            <a:t>Trip Length</a:t>
          </a:r>
        </a:p>
      </dgm:t>
    </dgm:pt>
    <dgm:pt modelId="{DB9FF3F8-C9C3-499A-927C-E99F8DA3E627}" type="parTrans" cxnId="{43B763CE-FCF2-4CB1-BC60-015DA0DF2630}">
      <dgm:prSet/>
      <dgm:spPr/>
      <dgm:t>
        <a:bodyPr/>
        <a:lstStyle/>
        <a:p>
          <a:endParaRPr lang="en-US"/>
        </a:p>
      </dgm:t>
    </dgm:pt>
    <dgm:pt modelId="{0D4F24DD-FB8C-41D8-B24E-FB85DAD7B05F}" type="sibTrans" cxnId="{43B763CE-FCF2-4CB1-BC60-015DA0DF2630}">
      <dgm:prSet/>
      <dgm:spPr/>
      <dgm:t>
        <a:bodyPr/>
        <a:lstStyle/>
        <a:p>
          <a:endParaRPr lang="en-US"/>
        </a:p>
      </dgm:t>
    </dgm:pt>
    <dgm:pt modelId="{E06D04FD-1D27-494A-9AF2-AF6AD486AC5A}">
      <dgm:prSet/>
      <dgm:spPr/>
      <dgm:t>
        <a:bodyPr/>
        <a:lstStyle/>
        <a:p>
          <a:pPr rtl="0"/>
          <a:r>
            <a:rPr lang="en-US" dirty="0" smtClean="0"/>
            <a:t>Tow Times</a:t>
          </a:r>
          <a:endParaRPr lang="en-US" dirty="0"/>
        </a:p>
      </dgm:t>
    </dgm:pt>
    <dgm:pt modelId="{DF30E53B-878D-41EB-89FD-2C95F7992A3E}" type="parTrans" cxnId="{A0887179-6C9C-4786-B286-39C665ECDEF8}">
      <dgm:prSet/>
      <dgm:spPr/>
      <dgm:t>
        <a:bodyPr/>
        <a:lstStyle/>
        <a:p>
          <a:endParaRPr lang="en-US"/>
        </a:p>
      </dgm:t>
    </dgm:pt>
    <dgm:pt modelId="{B8F94B6D-14C8-421C-91D0-825F4902D66A}" type="sibTrans" cxnId="{A0887179-6C9C-4786-B286-39C665ECDEF8}">
      <dgm:prSet/>
      <dgm:spPr/>
      <dgm:t>
        <a:bodyPr/>
        <a:lstStyle/>
        <a:p>
          <a:endParaRPr lang="en-US"/>
        </a:p>
      </dgm:t>
    </dgm:pt>
    <dgm:pt modelId="{20BE5159-01F4-406B-ABDB-9468BF614209}">
      <dgm:prSet/>
      <dgm:spPr/>
      <dgm:t>
        <a:bodyPr/>
        <a:lstStyle/>
        <a:p>
          <a:pPr rtl="0"/>
          <a:r>
            <a:rPr lang="en-US" dirty="0" smtClean="0"/>
            <a:t>Working Shrimp On Back Deck</a:t>
          </a:r>
          <a:endParaRPr lang="en-US" dirty="0"/>
        </a:p>
      </dgm:t>
    </dgm:pt>
    <dgm:pt modelId="{982BA512-FDF2-4967-8F7C-ECB29B38814C}" type="parTrans" cxnId="{675EB16E-F2FC-45CB-901F-0C34DD051B11}">
      <dgm:prSet/>
      <dgm:spPr/>
      <dgm:t>
        <a:bodyPr/>
        <a:lstStyle/>
        <a:p>
          <a:endParaRPr lang="en-US"/>
        </a:p>
      </dgm:t>
    </dgm:pt>
    <dgm:pt modelId="{30FF9112-69C2-4853-9794-7217BC8667FC}" type="sibTrans" cxnId="{675EB16E-F2FC-45CB-901F-0C34DD051B11}">
      <dgm:prSet/>
      <dgm:spPr/>
      <dgm:t>
        <a:bodyPr/>
        <a:lstStyle/>
        <a:p>
          <a:endParaRPr lang="en-US"/>
        </a:p>
      </dgm:t>
    </dgm:pt>
    <dgm:pt modelId="{B0967C2B-A3A4-42AD-A038-62FA9CE0CBDE}">
      <dgm:prSet/>
      <dgm:spPr/>
      <dgm:t>
        <a:bodyPr/>
        <a:lstStyle/>
        <a:p>
          <a:pPr rtl="0"/>
          <a:r>
            <a:rPr lang="en-US" dirty="0" smtClean="0"/>
            <a:t>Sanitation of Equipment and Vessel</a:t>
          </a:r>
          <a:endParaRPr lang="en-US" dirty="0"/>
        </a:p>
      </dgm:t>
    </dgm:pt>
    <dgm:pt modelId="{079D2184-E85D-4B72-B383-8DD42E494BE9}" type="parTrans" cxnId="{8440EECE-D129-43AC-9B28-D0F486A79DB7}">
      <dgm:prSet/>
      <dgm:spPr/>
      <dgm:t>
        <a:bodyPr/>
        <a:lstStyle/>
        <a:p>
          <a:endParaRPr lang="en-US"/>
        </a:p>
      </dgm:t>
    </dgm:pt>
    <dgm:pt modelId="{60B1CA07-60AE-4EC6-B54D-E5BC39C444AD}" type="sibTrans" cxnId="{8440EECE-D129-43AC-9B28-D0F486A79DB7}">
      <dgm:prSet/>
      <dgm:spPr/>
      <dgm:t>
        <a:bodyPr/>
        <a:lstStyle/>
        <a:p>
          <a:endParaRPr lang="en-US"/>
        </a:p>
      </dgm:t>
    </dgm:pt>
    <dgm:pt modelId="{BEB7FD60-7D13-4B51-A566-322425A4B1CE}">
      <dgm:prSet/>
      <dgm:spPr/>
      <dgm:t>
        <a:bodyPr/>
        <a:lstStyle/>
        <a:p>
          <a:pPr rtl="0"/>
          <a:r>
            <a:rPr lang="en-US" dirty="0" smtClean="0"/>
            <a:t>Chilling &amp; Freezing</a:t>
          </a:r>
          <a:endParaRPr lang="en-US" dirty="0"/>
        </a:p>
      </dgm:t>
    </dgm:pt>
    <dgm:pt modelId="{8CD191D7-3368-4D06-BA35-B749502282E4}" type="parTrans" cxnId="{903E1D11-16F9-4DB4-AF35-532832A2B28B}">
      <dgm:prSet/>
      <dgm:spPr/>
      <dgm:t>
        <a:bodyPr/>
        <a:lstStyle/>
        <a:p>
          <a:endParaRPr lang="en-US"/>
        </a:p>
      </dgm:t>
    </dgm:pt>
    <dgm:pt modelId="{CE24AA12-9347-4CC0-901E-83C4B973A621}" type="sibTrans" cxnId="{903E1D11-16F9-4DB4-AF35-532832A2B28B}">
      <dgm:prSet/>
      <dgm:spPr/>
      <dgm:t>
        <a:bodyPr/>
        <a:lstStyle/>
        <a:p>
          <a:endParaRPr lang="en-US"/>
        </a:p>
      </dgm:t>
    </dgm:pt>
    <dgm:pt modelId="{9D5660B9-7B5C-460B-8B8F-683D3191A5DF}" type="pres">
      <dgm:prSet presAssocID="{6B62A3A3-8787-4AA5-A63F-3043476A099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8BC124D-A850-4D0D-9658-FA1C7A1A9FE1}" type="pres">
      <dgm:prSet presAssocID="{00C0F8A8-7638-41C1-B2EE-F034BBF946BF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8926F1-3FF1-4109-8479-9A63C764E334}" type="pres">
      <dgm:prSet presAssocID="{0D4F24DD-FB8C-41D8-B24E-FB85DAD7B05F}" presName="sibTrans" presStyleCnt="0"/>
      <dgm:spPr/>
    </dgm:pt>
    <dgm:pt modelId="{D62C6E82-988E-4F8F-A908-B2402A8EB0AB}" type="pres">
      <dgm:prSet presAssocID="{E06D04FD-1D27-494A-9AF2-AF6AD486AC5A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322A21-8C9A-41E9-9A46-A01092F3A4A0}" type="pres">
      <dgm:prSet presAssocID="{B8F94B6D-14C8-421C-91D0-825F4902D66A}" presName="sibTrans" presStyleCnt="0"/>
      <dgm:spPr/>
    </dgm:pt>
    <dgm:pt modelId="{DB010222-57B1-4056-93FE-56802E43FDD1}" type="pres">
      <dgm:prSet presAssocID="{20BE5159-01F4-406B-ABDB-9468BF614209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924178-634F-4F23-BD6A-67A28CE13C0B}" type="pres">
      <dgm:prSet presAssocID="{30FF9112-69C2-4853-9794-7217BC8667FC}" presName="sibTrans" presStyleCnt="0"/>
      <dgm:spPr/>
    </dgm:pt>
    <dgm:pt modelId="{0583CCC4-13D2-439A-84F9-704C67E774A7}" type="pres">
      <dgm:prSet presAssocID="{BEB7FD60-7D13-4B51-A566-322425A4B1CE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3C6D98-458D-4413-BD06-620B24B9FA61}" type="pres">
      <dgm:prSet presAssocID="{CE24AA12-9347-4CC0-901E-83C4B973A621}" presName="sibTrans" presStyleCnt="0"/>
      <dgm:spPr/>
    </dgm:pt>
    <dgm:pt modelId="{F337AFA5-1414-4DA7-86DC-6E899AF56CAE}" type="pres">
      <dgm:prSet presAssocID="{B0967C2B-A3A4-42AD-A038-62FA9CE0CBDE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0BD3E2B-CADD-F04E-A0BF-9FC1F6A29B22}" type="presOf" srcId="{E06D04FD-1D27-494A-9AF2-AF6AD486AC5A}" destId="{D62C6E82-988E-4F8F-A908-B2402A8EB0AB}" srcOrd="0" destOrd="0" presId="urn:microsoft.com/office/officeart/2005/8/layout/hList6"/>
    <dgm:cxn modelId="{903E1D11-16F9-4DB4-AF35-532832A2B28B}" srcId="{6B62A3A3-8787-4AA5-A63F-3043476A0998}" destId="{BEB7FD60-7D13-4B51-A566-322425A4B1CE}" srcOrd="3" destOrd="0" parTransId="{8CD191D7-3368-4D06-BA35-B749502282E4}" sibTransId="{CE24AA12-9347-4CC0-901E-83C4B973A621}"/>
    <dgm:cxn modelId="{8440EECE-D129-43AC-9B28-D0F486A79DB7}" srcId="{6B62A3A3-8787-4AA5-A63F-3043476A0998}" destId="{B0967C2B-A3A4-42AD-A038-62FA9CE0CBDE}" srcOrd="4" destOrd="0" parTransId="{079D2184-E85D-4B72-B383-8DD42E494BE9}" sibTransId="{60B1CA07-60AE-4EC6-B54D-E5BC39C444AD}"/>
    <dgm:cxn modelId="{7D7DE8C6-6FF1-FD4E-A842-586ACCA7F753}" type="presOf" srcId="{00C0F8A8-7638-41C1-B2EE-F034BBF946BF}" destId="{F8BC124D-A850-4D0D-9658-FA1C7A1A9FE1}" srcOrd="0" destOrd="0" presId="urn:microsoft.com/office/officeart/2005/8/layout/hList6"/>
    <dgm:cxn modelId="{D5CD0E67-A050-3145-BA89-5F99511EFAD6}" type="presOf" srcId="{20BE5159-01F4-406B-ABDB-9468BF614209}" destId="{DB010222-57B1-4056-93FE-56802E43FDD1}" srcOrd="0" destOrd="0" presId="urn:microsoft.com/office/officeart/2005/8/layout/hList6"/>
    <dgm:cxn modelId="{A0887179-6C9C-4786-B286-39C665ECDEF8}" srcId="{6B62A3A3-8787-4AA5-A63F-3043476A0998}" destId="{E06D04FD-1D27-494A-9AF2-AF6AD486AC5A}" srcOrd="1" destOrd="0" parTransId="{DF30E53B-878D-41EB-89FD-2C95F7992A3E}" sibTransId="{B8F94B6D-14C8-421C-91D0-825F4902D66A}"/>
    <dgm:cxn modelId="{85BB8122-C355-BA40-B92F-D4421329BBD9}" type="presOf" srcId="{B0967C2B-A3A4-42AD-A038-62FA9CE0CBDE}" destId="{F337AFA5-1414-4DA7-86DC-6E899AF56CAE}" srcOrd="0" destOrd="0" presId="urn:microsoft.com/office/officeart/2005/8/layout/hList6"/>
    <dgm:cxn modelId="{B5063DEB-6C8C-224E-B2C4-F2C9F1EF8E71}" type="presOf" srcId="{BEB7FD60-7D13-4B51-A566-322425A4B1CE}" destId="{0583CCC4-13D2-439A-84F9-704C67E774A7}" srcOrd="0" destOrd="0" presId="urn:microsoft.com/office/officeart/2005/8/layout/hList6"/>
    <dgm:cxn modelId="{E97F67FF-24E0-5648-99F9-339B4594EF04}" type="presOf" srcId="{6B62A3A3-8787-4AA5-A63F-3043476A0998}" destId="{9D5660B9-7B5C-460B-8B8F-683D3191A5DF}" srcOrd="0" destOrd="0" presId="urn:microsoft.com/office/officeart/2005/8/layout/hList6"/>
    <dgm:cxn modelId="{43B763CE-FCF2-4CB1-BC60-015DA0DF2630}" srcId="{6B62A3A3-8787-4AA5-A63F-3043476A0998}" destId="{00C0F8A8-7638-41C1-B2EE-F034BBF946BF}" srcOrd="0" destOrd="0" parTransId="{DB9FF3F8-C9C3-499A-927C-E99F8DA3E627}" sibTransId="{0D4F24DD-FB8C-41D8-B24E-FB85DAD7B05F}"/>
    <dgm:cxn modelId="{675EB16E-F2FC-45CB-901F-0C34DD051B11}" srcId="{6B62A3A3-8787-4AA5-A63F-3043476A0998}" destId="{20BE5159-01F4-406B-ABDB-9468BF614209}" srcOrd="2" destOrd="0" parTransId="{982BA512-FDF2-4967-8F7C-ECB29B38814C}" sibTransId="{30FF9112-69C2-4853-9794-7217BC8667FC}"/>
    <dgm:cxn modelId="{60921386-D98B-AB4B-A3F9-ADE9701CF992}" type="presParOf" srcId="{9D5660B9-7B5C-460B-8B8F-683D3191A5DF}" destId="{F8BC124D-A850-4D0D-9658-FA1C7A1A9FE1}" srcOrd="0" destOrd="0" presId="urn:microsoft.com/office/officeart/2005/8/layout/hList6"/>
    <dgm:cxn modelId="{FC1DC231-C109-6040-BB7F-D091E29A2A8F}" type="presParOf" srcId="{9D5660B9-7B5C-460B-8B8F-683D3191A5DF}" destId="{C88926F1-3FF1-4109-8479-9A63C764E334}" srcOrd="1" destOrd="0" presId="urn:microsoft.com/office/officeart/2005/8/layout/hList6"/>
    <dgm:cxn modelId="{F8E891EC-6443-AD47-83CE-035496F55F00}" type="presParOf" srcId="{9D5660B9-7B5C-460B-8B8F-683D3191A5DF}" destId="{D62C6E82-988E-4F8F-A908-B2402A8EB0AB}" srcOrd="2" destOrd="0" presId="urn:microsoft.com/office/officeart/2005/8/layout/hList6"/>
    <dgm:cxn modelId="{99C3F61C-930F-1645-9450-F4229AE4252B}" type="presParOf" srcId="{9D5660B9-7B5C-460B-8B8F-683D3191A5DF}" destId="{5D322A21-8C9A-41E9-9A46-A01092F3A4A0}" srcOrd="3" destOrd="0" presId="urn:microsoft.com/office/officeart/2005/8/layout/hList6"/>
    <dgm:cxn modelId="{7C3E94D6-2679-4A49-A48C-D9FD111BF9BC}" type="presParOf" srcId="{9D5660B9-7B5C-460B-8B8F-683D3191A5DF}" destId="{DB010222-57B1-4056-93FE-56802E43FDD1}" srcOrd="4" destOrd="0" presId="urn:microsoft.com/office/officeart/2005/8/layout/hList6"/>
    <dgm:cxn modelId="{65A526B7-007B-6F44-BB1B-126DDFBB10A2}" type="presParOf" srcId="{9D5660B9-7B5C-460B-8B8F-683D3191A5DF}" destId="{CF924178-634F-4F23-BD6A-67A28CE13C0B}" srcOrd="5" destOrd="0" presId="urn:microsoft.com/office/officeart/2005/8/layout/hList6"/>
    <dgm:cxn modelId="{15385093-1E56-F244-ADEF-DF99A63833E2}" type="presParOf" srcId="{9D5660B9-7B5C-460B-8B8F-683D3191A5DF}" destId="{0583CCC4-13D2-439A-84F9-704C67E774A7}" srcOrd="6" destOrd="0" presId="urn:microsoft.com/office/officeart/2005/8/layout/hList6"/>
    <dgm:cxn modelId="{2FD2754F-A82A-2940-9F11-268ED9DB105E}" type="presParOf" srcId="{9D5660B9-7B5C-460B-8B8F-683D3191A5DF}" destId="{313C6D98-458D-4413-BD06-620B24B9FA61}" srcOrd="7" destOrd="0" presId="urn:microsoft.com/office/officeart/2005/8/layout/hList6"/>
    <dgm:cxn modelId="{22B044D6-17B2-F449-AF31-022741359D1A}" type="presParOf" srcId="{9D5660B9-7B5C-460B-8B8F-683D3191A5DF}" destId="{F337AFA5-1414-4DA7-86DC-6E899AF56CAE}" srcOrd="8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3CBA37-9BFC-418E-917B-2EBF59FA3191}">
      <dsp:nvSpPr>
        <dsp:cNvPr id="0" name=""/>
        <dsp:cNvSpPr/>
      </dsp:nvSpPr>
      <dsp:spPr>
        <a:xfrm>
          <a:off x="0" y="2170596"/>
          <a:ext cx="3962757" cy="376665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1000" r="-21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DC5E5B9-0686-4BB5-AF17-28EDD22C24CB}">
      <dsp:nvSpPr>
        <dsp:cNvPr id="0" name=""/>
        <dsp:cNvSpPr/>
      </dsp:nvSpPr>
      <dsp:spPr>
        <a:xfrm>
          <a:off x="883846" y="4226301"/>
          <a:ext cx="3259195" cy="325919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dirty="0" smtClean="0"/>
            <a:t>Summits</a:t>
          </a:r>
        </a:p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dirty="0" smtClean="0"/>
            <a:t>Dock Days</a:t>
          </a:r>
        </a:p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dirty="0" smtClean="0"/>
            <a:t>Workshops</a:t>
          </a:r>
          <a:endParaRPr lang="en-US" sz="4700" kern="1200" dirty="0"/>
        </a:p>
      </dsp:txBody>
      <dsp:txXfrm>
        <a:off x="979305" y="4321760"/>
        <a:ext cx="3068277" cy="3068277"/>
      </dsp:txXfrm>
    </dsp:sp>
    <dsp:sp modelId="{CDFFB8F9-F12E-421C-82A4-B8DB252965A8}">
      <dsp:nvSpPr>
        <dsp:cNvPr id="0" name=""/>
        <dsp:cNvSpPr/>
      </dsp:nvSpPr>
      <dsp:spPr>
        <a:xfrm rot="21461476">
          <a:off x="4467746" y="3551918"/>
          <a:ext cx="505604" cy="7831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300" kern="1200"/>
        </a:p>
      </dsp:txBody>
      <dsp:txXfrm>
        <a:off x="4467808" y="3711601"/>
        <a:ext cx="353923" cy="469883"/>
      </dsp:txXfrm>
    </dsp:sp>
    <dsp:sp modelId="{E14AACD3-A8C4-4ACD-892B-B0117E66C619}">
      <dsp:nvSpPr>
        <dsp:cNvPr id="0" name=""/>
        <dsp:cNvSpPr/>
      </dsp:nvSpPr>
      <dsp:spPr>
        <a:xfrm>
          <a:off x="5406168" y="2076259"/>
          <a:ext cx="3704010" cy="352983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1000" r="-21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356842E-5298-4487-A4F8-7E6507F63FE5}">
      <dsp:nvSpPr>
        <dsp:cNvPr id="0" name=""/>
        <dsp:cNvSpPr/>
      </dsp:nvSpPr>
      <dsp:spPr>
        <a:xfrm>
          <a:off x="6159142" y="4167098"/>
          <a:ext cx="3259195" cy="3259195"/>
        </a:xfrm>
        <a:prstGeom prst="roundRect">
          <a:avLst>
            <a:gd name="adj" fmla="val 10000"/>
          </a:avLst>
        </a:prstGeom>
        <a:solidFill>
          <a:schemeClr val="accent3">
            <a:hueOff val="-989905"/>
            <a:satOff val="13617"/>
            <a:lumOff val="130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dirty="0" smtClean="0"/>
            <a:t>Fact Sheets</a:t>
          </a:r>
          <a:endParaRPr lang="en-US" sz="4700" kern="1200" dirty="0"/>
        </a:p>
      </dsp:txBody>
      <dsp:txXfrm>
        <a:off x="6254601" y="4262557"/>
        <a:ext cx="3068277" cy="3068277"/>
      </dsp:txXfrm>
    </dsp:sp>
    <dsp:sp modelId="{81525E25-57E1-460D-BC5F-B00D0E44A604}">
      <dsp:nvSpPr>
        <dsp:cNvPr id="0" name=""/>
        <dsp:cNvSpPr/>
      </dsp:nvSpPr>
      <dsp:spPr>
        <a:xfrm rot="21553969">
          <a:off x="9660104" y="3413763"/>
          <a:ext cx="549999" cy="7831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1484858"/>
            <a:satOff val="20426"/>
            <a:lumOff val="1961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300" kern="1200"/>
        </a:p>
      </dsp:txBody>
      <dsp:txXfrm>
        <a:off x="9660111" y="3571496"/>
        <a:ext cx="384999" cy="469883"/>
      </dsp:txXfrm>
    </dsp:sp>
    <dsp:sp modelId="{B6FD55FF-025D-4F7B-9352-67DDFA0F0977}">
      <dsp:nvSpPr>
        <dsp:cNvPr id="0" name=""/>
        <dsp:cNvSpPr/>
      </dsp:nvSpPr>
      <dsp:spPr>
        <a:xfrm>
          <a:off x="10681465" y="2143920"/>
          <a:ext cx="3259195" cy="325919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7000" r="-27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A5AE2F8-42B7-49E8-B4B7-EC509E9E9C58}">
      <dsp:nvSpPr>
        <dsp:cNvPr id="0" name=""/>
        <dsp:cNvSpPr/>
      </dsp:nvSpPr>
      <dsp:spPr>
        <a:xfrm>
          <a:off x="11212032" y="4099437"/>
          <a:ext cx="3259195" cy="3259195"/>
        </a:xfrm>
        <a:prstGeom prst="roundRect">
          <a:avLst>
            <a:gd name="adj" fmla="val 10000"/>
          </a:avLst>
        </a:prstGeom>
        <a:solidFill>
          <a:schemeClr val="accent3">
            <a:hueOff val="-1979811"/>
            <a:satOff val="27235"/>
            <a:lumOff val="261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dirty="0" smtClean="0"/>
            <a:t>Website</a:t>
          </a:r>
          <a:endParaRPr lang="en-US" sz="4700" kern="1200" dirty="0"/>
        </a:p>
      </dsp:txBody>
      <dsp:txXfrm>
        <a:off x="11307491" y="4194896"/>
        <a:ext cx="3068277" cy="3068277"/>
      </dsp:txXfrm>
    </dsp:sp>
    <dsp:sp modelId="{43A23A54-4BEF-4D06-99F1-C2148E120555}">
      <dsp:nvSpPr>
        <dsp:cNvPr id="0" name=""/>
        <dsp:cNvSpPr/>
      </dsp:nvSpPr>
      <dsp:spPr>
        <a:xfrm>
          <a:off x="14568453" y="3381948"/>
          <a:ext cx="627792" cy="7831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2969716"/>
            <a:satOff val="40852"/>
            <a:lumOff val="3923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300" kern="1200"/>
        </a:p>
      </dsp:txBody>
      <dsp:txXfrm>
        <a:off x="14568453" y="3538576"/>
        <a:ext cx="439454" cy="469883"/>
      </dsp:txXfrm>
    </dsp:sp>
    <dsp:sp modelId="{6A7BC3A4-712E-45A2-B4A6-89F18D11B3B1}">
      <dsp:nvSpPr>
        <dsp:cNvPr id="0" name=""/>
        <dsp:cNvSpPr/>
      </dsp:nvSpPr>
      <dsp:spPr>
        <a:xfrm>
          <a:off x="15734354" y="2143920"/>
          <a:ext cx="3259195" cy="325919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5000" r="-25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292969A-BA3A-44DD-83A8-16ED971F9FCC}">
      <dsp:nvSpPr>
        <dsp:cNvPr id="0" name=""/>
        <dsp:cNvSpPr/>
      </dsp:nvSpPr>
      <dsp:spPr>
        <a:xfrm>
          <a:off x="16264921" y="4099437"/>
          <a:ext cx="3259195" cy="3259195"/>
        </a:xfrm>
        <a:prstGeom prst="roundRect">
          <a:avLst>
            <a:gd name="adj" fmla="val 10000"/>
          </a:avLst>
        </a:prstGeom>
        <a:solidFill>
          <a:schemeClr val="accent3">
            <a:hueOff val="-2969716"/>
            <a:satOff val="40852"/>
            <a:lumOff val="3923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dirty="0" smtClean="0"/>
            <a:t>Video Series</a:t>
          </a:r>
          <a:endParaRPr lang="en-US" sz="4700" kern="1200" dirty="0"/>
        </a:p>
      </dsp:txBody>
      <dsp:txXfrm>
        <a:off x="16360380" y="4194896"/>
        <a:ext cx="3068277" cy="30682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3CBA37-9BFC-418E-917B-2EBF59FA3191}">
      <dsp:nvSpPr>
        <dsp:cNvPr id="0" name=""/>
        <dsp:cNvSpPr/>
      </dsp:nvSpPr>
      <dsp:spPr>
        <a:xfrm>
          <a:off x="0" y="2170596"/>
          <a:ext cx="3962757" cy="376665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1000" r="-21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DC5E5B9-0686-4BB5-AF17-28EDD22C24CB}">
      <dsp:nvSpPr>
        <dsp:cNvPr id="0" name=""/>
        <dsp:cNvSpPr/>
      </dsp:nvSpPr>
      <dsp:spPr>
        <a:xfrm>
          <a:off x="883846" y="4226301"/>
          <a:ext cx="3259195" cy="325919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/>
            <a:t>Direct Marketing</a:t>
          </a:r>
          <a:endParaRPr lang="en-US" sz="3900" kern="1200" dirty="0"/>
        </a:p>
      </dsp:txBody>
      <dsp:txXfrm>
        <a:off x="979305" y="4321760"/>
        <a:ext cx="3068277" cy="3068277"/>
      </dsp:txXfrm>
    </dsp:sp>
    <dsp:sp modelId="{CDFFB8F9-F12E-421C-82A4-B8DB252965A8}">
      <dsp:nvSpPr>
        <dsp:cNvPr id="0" name=""/>
        <dsp:cNvSpPr/>
      </dsp:nvSpPr>
      <dsp:spPr>
        <a:xfrm rot="21461476">
          <a:off x="4467746" y="3551918"/>
          <a:ext cx="505604" cy="7831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kern="1200"/>
        </a:p>
      </dsp:txBody>
      <dsp:txXfrm>
        <a:off x="4467808" y="3711601"/>
        <a:ext cx="353923" cy="469883"/>
      </dsp:txXfrm>
    </dsp:sp>
    <dsp:sp modelId="{E14AACD3-A8C4-4ACD-892B-B0117E66C619}">
      <dsp:nvSpPr>
        <dsp:cNvPr id="0" name=""/>
        <dsp:cNvSpPr/>
      </dsp:nvSpPr>
      <dsp:spPr>
        <a:xfrm>
          <a:off x="5406168" y="2076259"/>
          <a:ext cx="3704010" cy="352983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2000" r="-22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356842E-5298-4487-A4F8-7E6507F63FE5}">
      <dsp:nvSpPr>
        <dsp:cNvPr id="0" name=""/>
        <dsp:cNvSpPr/>
      </dsp:nvSpPr>
      <dsp:spPr>
        <a:xfrm>
          <a:off x="6159142" y="4167098"/>
          <a:ext cx="3259195" cy="325919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/>
            <a:t>Quality Improvement</a:t>
          </a:r>
          <a:endParaRPr lang="en-US" sz="3900" kern="1200" dirty="0"/>
        </a:p>
      </dsp:txBody>
      <dsp:txXfrm>
        <a:off x="6254601" y="4262557"/>
        <a:ext cx="3068277" cy="3068277"/>
      </dsp:txXfrm>
    </dsp:sp>
    <dsp:sp modelId="{81525E25-57E1-460D-BC5F-B00D0E44A604}">
      <dsp:nvSpPr>
        <dsp:cNvPr id="0" name=""/>
        <dsp:cNvSpPr/>
      </dsp:nvSpPr>
      <dsp:spPr>
        <a:xfrm rot="21553969">
          <a:off x="9660104" y="3413763"/>
          <a:ext cx="549999" cy="7831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kern="1200"/>
        </a:p>
      </dsp:txBody>
      <dsp:txXfrm>
        <a:off x="9660111" y="3571496"/>
        <a:ext cx="384999" cy="469883"/>
      </dsp:txXfrm>
    </dsp:sp>
    <dsp:sp modelId="{B6FD55FF-025D-4F7B-9352-67DDFA0F0977}">
      <dsp:nvSpPr>
        <dsp:cNvPr id="0" name=""/>
        <dsp:cNvSpPr/>
      </dsp:nvSpPr>
      <dsp:spPr>
        <a:xfrm>
          <a:off x="10681465" y="2143920"/>
          <a:ext cx="3259195" cy="325919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5000" r="-25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A5AE2F8-42B7-49E8-B4B7-EC509E9E9C58}">
      <dsp:nvSpPr>
        <dsp:cNvPr id="0" name=""/>
        <dsp:cNvSpPr/>
      </dsp:nvSpPr>
      <dsp:spPr>
        <a:xfrm>
          <a:off x="11212032" y="4099437"/>
          <a:ext cx="3259195" cy="325919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/>
            <a:t>Micro Processing</a:t>
          </a:r>
        </a:p>
      </dsp:txBody>
      <dsp:txXfrm>
        <a:off x="11307491" y="4194896"/>
        <a:ext cx="3068277" cy="3068277"/>
      </dsp:txXfrm>
    </dsp:sp>
    <dsp:sp modelId="{43A23A54-4BEF-4D06-99F1-C2148E120555}">
      <dsp:nvSpPr>
        <dsp:cNvPr id="0" name=""/>
        <dsp:cNvSpPr/>
      </dsp:nvSpPr>
      <dsp:spPr>
        <a:xfrm>
          <a:off x="14568453" y="3381948"/>
          <a:ext cx="627792" cy="7831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kern="1200"/>
        </a:p>
      </dsp:txBody>
      <dsp:txXfrm>
        <a:off x="14568453" y="3538576"/>
        <a:ext cx="439454" cy="469883"/>
      </dsp:txXfrm>
    </dsp:sp>
    <dsp:sp modelId="{6A7BC3A4-712E-45A2-B4A6-89F18D11B3B1}">
      <dsp:nvSpPr>
        <dsp:cNvPr id="0" name=""/>
        <dsp:cNvSpPr/>
      </dsp:nvSpPr>
      <dsp:spPr>
        <a:xfrm>
          <a:off x="15734354" y="2143920"/>
          <a:ext cx="3259195" cy="325919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3000" b="-13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292969A-BA3A-44DD-83A8-16ED971F9FCC}">
      <dsp:nvSpPr>
        <dsp:cNvPr id="0" name=""/>
        <dsp:cNvSpPr/>
      </dsp:nvSpPr>
      <dsp:spPr>
        <a:xfrm>
          <a:off x="16264921" y="4099437"/>
          <a:ext cx="3259195" cy="325919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/>
            <a:t>Brand Development</a:t>
          </a:r>
          <a:endParaRPr lang="en-US" sz="3900" kern="1200" dirty="0"/>
        </a:p>
      </dsp:txBody>
      <dsp:txXfrm>
        <a:off x="16360380" y="4194896"/>
        <a:ext cx="3068277" cy="30682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BC124D-A850-4D0D-9658-FA1C7A1A9FE1}">
      <dsp:nvSpPr>
        <dsp:cNvPr id="0" name=""/>
        <dsp:cNvSpPr/>
      </dsp:nvSpPr>
      <dsp:spPr>
        <a:xfrm rot="16200000">
          <a:off x="-1612065" y="1622663"/>
          <a:ext cx="6964349" cy="3719021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0" tIns="0" rIns="254000" bIns="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Trip Length</a:t>
          </a:r>
        </a:p>
      </dsp:txBody>
      <dsp:txXfrm rot="5400000">
        <a:off x="10599" y="1392869"/>
        <a:ext cx="3719021" cy="4178609"/>
      </dsp:txXfrm>
    </dsp:sp>
    <dsp:sp modelId="{D62C6E82-988E-4F8F-A908-B2402A8EB0AB}">
      <dsp:nvSpPr>
        <dsp:cNvPr id="0" name=""/>
        <dsp:cNvSpPr/>
      </dsp:nvSpPr>
      <dsp:spPr>
        <a:xfrm rot="16200000">
          <a:off x="2385881" y="1622663"/>
          <a:ext cx="6964349" cy="3719021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6550" tIns="0" rIns="335359" bIns="0" numCol="1" spcCol="1270" anchor="ctr" anchorCtr="0">
          <a:noAutofit/>
        </a:bodyPr>
        <a:lstStyle/>
        <a:p>
          <a:pPr lvl="0" algn="ctr" defTabSz="2355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300" kern="1200" dirty="0" smtClean="0"/>
            <a:t>Tow Times</a:t>
          </a:r>
          <a:endParaRPr lang="en-US" sz="5300" kern="1200" dirty="0"/>
        </a:p>
      </dsp:txBody>
      <dsp:txXfrm rot="5400000">
        <a:off x="4008545" y="1392869"/>
        <a:ext cx="3719021" cy="4178609"/>
      </dsp:txXfrm>
    </dsp:sp>
    <dsp:sp modelId="{DB010222-57B1-4056-93FE-56802E43FDD1}">
      <dsp:nvSpPr>
        <dsp:cNvPr id="0" name=""/>
        <dsp:cNvSpPr/>
      </dsp:nvSpPr>
      <dsp:spPr>
        <a:xfrm rot="16200000">
          <a:off x="6383829" y="1622663"/>
          <a:ext cx="6964349" cy="3719021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6550" tIns="0" rIns="335359" bIns="0" numCol="1" spcCol="1270" anchor="ctr" anchorCtr="0">
          <a:noAutofit/>
        </a:bodyPr>
        <a:lstStyle/>
        <a:p>
          <a:pPr lvl="0" algn="ctr" defTabSz="2355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300" kern="1200" dirty="0" smtClean="0"/>
            <a:t>Working Shrimp On Back Deck</a:t>
          </a:r>
          <a:endParaRPr lang="en-US" sz="5300" kern="1200" dirty="0"/>
        </a:p>
      </dsp:txBody>
      <dsp:txXfrm rot="5400000">
        <a:off x="8006493" y="1392869"/>
        <a:ext cx="3719021" cy="4178609"/>
      </dsp:txXfrm>
    </dsp:sp>
    <dsp:sp modelId="{0583CCC4-13D2-439A-84F9-704C67E774A7}">
      <dsp:nvSpPr>
        <dsp:cNvPr id="0" name=""/>
        <dsp:cNvSpPr/>
      </dsp:nvSpPr>
      <dsp:spPr>
        <a:xfrm rot="16200000">
          <a:off x="10381777" y="1622663"/>
          <a:ext cx="6964349" cy="3719021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6550" tIns="0" rIns="335359" bIns="0" numCol="1" spcCol="1270" anchor="ctr" anchorCtr="0">
          <a:noAutofit/>
        </a:bodyPr>
        <a:lstStyle/>
        <a:p>
          <a:pPr lvl="0" algn="ctr" defTabSz="2355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300" kern="1200" dirty="0" smtClean="0"/>
            <a:t>Chilling &amp; Freezing</a:t>
          </a:r>
          <a:endParaRPr lang="en-US" sz="5300" kern="1200" dirty="0"/>
        </a:p>
      </dsp:txBody>
      <dsp:txXfrm rot="5400000">
        <a:off x="12004441" y="1392869"/>
        <a:ext cx="3719021" cy="4178609"/>
      </dsp:txXfrm>
    </dsp:sp>
    <dsp:sp modelId="{F337AFA5-1414-4DA7-86DC-6E899AF56CAE}">
      <dsp:nvSpPr>
        <dsp:cNvPr id="0" name=""/>
        <dsp:cNvSpPr/>
      </dsp:nvSpPr>
      <dsp:spPr>
        <a:xfrm rot="16200000">
          <a:off x="14379724" y="1622663"/>
          <a:ext cx="6964349" cy="3719021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6550" tIns="0" rIns="335359" bIns="0" numCol="1" spcCol="1270" anchor="ctr" anchorCtr="0">
          <a:noAutofit/>
        </a:bodyPr>
        <a:lstStyle/>
        <a:p>
          <a:pPr lvl="0" algn="ctr" defTabSz="2355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300" kern="1200" dirty="0" smtClean="0"/>
            <a:t>Sanitation of Equipment and Vessel</a:t>
          </a:r>
          <a:endParaRPr lang="en-US" sz="5300" kern="1200" dirty="0"/>
        </a:p>
      </dsp:txBody>
      <dsp:txXfrm rot="5400000">
        <a:off x="16002388" y="1392869"/>
        <a:ext cx="3719021" cy="41786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12C047-BE12-EC46-B9BA-2707E4FC193E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E75CD9-A899-4B4C-B58D-2FB87FF1F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2887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3E678E-1831-8F48-A62D-BC5A98DE3A4C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D8A9B0-80EF-A34D-B345-E2DEC5501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164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effectLst/>
              </a:rPr>
              <a:t>The town of </a:t>
            </a:r>
            <a:r>
              <a:rPr lang="en-US" dirty="0" err="1" smtClean="0">
                <a:effectLst/>
              </a:rPr>
              <a:t>Delcambre</a:t>
            </a:r>
            <a:r>
              <a:rPr lang="en-US" dirty="0" err="1" smtClean="0"/>
              <a:t>’s</a:t>
            </a:r>
            <a:r>
              <a:rPr lang="en-US" dirty="0" smtClean="0"/>
              <a:t> rise from ruin is the ultimate come-back kid story.  Dubbed the ‘town too smart to die’, our waterfront community overcame great odds to envision a future greater than before.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475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Delete image and</a:t>
            </a:r>
            <a:r>
              <a:rPr lang="en-US" baseline="0" dirty="0" smtClean="0"/>
              <a:t> Place your own picture.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7574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change the</a:t>
            </a:r>
            <a:r>
              <a:rPr lang="en-US" baseline="0" dirty="0" smtClean="0"/>
              <a:t> image behind</a:t>
            </a:r>
            <a:r>
              <a:rPr lang="en-US" dirty="0" smtClean="0"/>
              <a:t> the Mock up.</a:t>
            </a:r>
          </a:p>
          <a:p>
            <a:r>
              <a:rPr lang="en-US" dirty="0" smtClean="0"/>
              <a:t>Select the layer - &gt; Right</a:t>
            </a:r>
            <a:r>
              <a:rPr lang="en-US" baseline="0" dirty="0" smtClean="0"/>
              <a:t> Click -&gt; Send to Back -&gt; Delete the image -&gt; Drag &amp; Drop your Own Picture -&gt; Send to Back (again)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5094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3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93220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Roboto Condensed" charset="0"/>
                <a:ea typeface="ＭＳ Ｐゴシック" charset="0"/>
                <a:cs typeface="FontAwesome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5pPr>
            <a:lvl6pPr marL="2514600" indent="-228600" defTabSz="10302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6pPr>
            <a:lvl7pPr marL="2971800" indent="-228600" defTabSz="10302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7pPr>
            <a:lvl8pPr marL="3429000" indent="-228600" defTabSz="10302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8pPr>
            <a:lvl9pPr marL="3886200" indent="-228600" defTabSz="10302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9pPr>
          </a:lstStyle>
          <a:p>
            <a:pPr defTabSz="1030288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Calibri" charset="0"/>
                <a:cs typeface="Arial"/>
              </a:rPr>
              <a:t>My First Template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Delete image and</a:t>
            </a:r>
            <a:r>
              <a:rPr lang="en-US" baseline="0" dirty="0" smtClean="0"/>
              <a:t> Place your own picture.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7574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Drag your picture and Send to Back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8292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change the</a:t>
            </a:r>
            <a:r>
              <a:rPr lang="en-US" baseline="0" dirty="0" smtClean="0"/>
              <a:t> image behind</a:t>
            </a:r>
            <a:r>
              <a:rPr lang="en-US" dirty="0" smtClean="0"/>
              <a:t> the Mock up.</a:t>
            </a:r>
          </a:p>
          <a:p>
            <a:r>
              <a:rPr lang="en-US" dirty="0" smtClean="0"/>
              <a:t>Select the layer - &gt; Right</a:t>
            </a:r>
            <a:r>
              <a:rPr lang="en-US" baseline="0" dirty="0" smtClean="0"/>
              <a:t> Click -&gt; Send to Back -&gt; Delete the image -&gt; Drag &amp; Drop your Own Picture -&gt; Send to Back (again)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5094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Drag your picture and Send to Back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8292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Delete image and</a:t>
            </a:r>
            <a:r>
              <a:rPr lang="en-US" baseline="0" dirty="0" smtClean="0"/>
              <a:t> Place your own picture.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7574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Delete image and</a:t>
            </a:r>
            <a:r>
              <a:rPr lang="en-US" baseline="0" dirty="0" smtClean="0"/>
              <a:t> Place your own picture.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757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178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3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93220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Roboto Condensed" charset="0"/>
                <a:ea typeface="ＭＳ Ｐゴシック" charset="0"/>
                <a:cs typeface="FontAwesome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5pPr>
            <a:lvl6pPr marL="2514600" indent="-228600" defTabSz="10302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6pPr>
            <a:lvl7pPr marL="2971800" indent="-228600" defTabSz="10302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7pPr>
            <a:lvl8pPr marL="3429000" indent="-228600" defTabSz="10302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8pPr>
            <a:lvl9pPr marL="3886200" indent="-228600" defTabSz="10302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9pPr>
          </a:lstStyle>
          <a:p>
            <a:pPr defTabSz="1030288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Calibri" charset="0"/>
                <a:cs typeface="Arial"/>
              </a:rPr>
              <a:t>My First Template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Delete image and</a:t>
            </a:r>
            <a:r>
              <a:rPr lang="en-US" baseline="0" dirty="0" smtClean="0"/>
              <a:t> Place your own picture.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757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3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93220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Roboto Condensed" charset="0"/>
                <a:ea typeface="ＭＳ Ｐゴシック" charset="0"/>
                <a:cs typeface="FontAwesome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5pPr>
            <a:lvl6pPr marL="2514600" indent="-228600" defTabSz="10302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6pPr>
            <a:lvl7pPr marL="2971800" indent="-228600" defTabSz="10302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7pPr>
            <a:lvl8pPr marL="3429000" indent="-228600" defTabSz="10302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8pPr>
            <a:lvl9pPr marL="3886200" indent="-228600" defTabSz="10302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9pPr>
          </a:lstStyle>
          <a:p>
            <a:pPr defTabSz="1030288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Calibri" charset="0"/>
                <a:cs typeface="Arial"/>
              </a:rPr>
              <a:t>My First Template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Delete image and</a:t>
            </a:r>
            <a:r>
              <a:rPr lang="en-US" baseline="0" dirty="0" smtClean="0"/>
              <a:t> Place your own picture.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7574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3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93220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Roboto Condensed" charset="0"/>
                <a:ea typeface="ＭＳ Ｐゴシック" charset="0"/>
                <a:cs typeface="FontAwesome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5pPr>
            <a:lvl6pPr marL="2514600" indent="-228600" defTabSz="10302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6pPr>
            <a:lvl7pPr marL="2971800" indent="-228600" defTabSz="10302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7pPr>
            <a:lvl8pPr marL="3429000" indent="-228600" defTabSz="10302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8pPr>
            <a:lvl9pPr marL="3886200" indent="-228600" defTabSz="10302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9pPr>
          </a:lstStyle>
          <a:p>
            <a:pPr defTabSz="1030288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Calibri" charset="0"/>
                <a:cs typeface="Arial"/>
              </a:rPr>
              <a:t>My First Template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Delete image and</a:t>
            </a:r>
            <a:r>
              <a:rPr lang="en-US" baseline="0" dirty="0" smtClean="0"/>
              <a:t> Place your own picture.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7574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change the</a:t>
            </a:r>
            <a:r>
              <a:rPr lang="en-US" baseline="0" dirty="0" smtClean="0"/>
              <a:t> image behind</a:t>
            </a:r>
            <a:r>
              <a:rPr lang="en-US" dirty="0" smtClean="0"/>
              <a:t> the Mock up.</a:t>
            </a:r>
          </a:p>
          <a:p>
            <a:r>
              <a:rPr lang="en-US" dirty="0" smtClean="0"/>
              <a:t>Select the layer - &gt; Right</a:t>
            </a:r>
            <a:r>
              <a:rPr lang="en-US" baseline="0" dirty="0" smtClean="0"/>
              <a:t> Click -&gt; Send to Back -&gt; Delete the image -&gt; Drag &amp; Drop your Own Picture -&gt; Send to Back (again)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509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87175" cy="137160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33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cbook 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-23091" y="-69283"/>
            <a:ext cx="24427008" cy="6616840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Calibri Light"/>
                <a:cs typeface="Calibri Light"/>
              </a:defRPr>
            </a:lvl1pPr>
          </a:lstStyle>
          <a:p>
            <a:endParaRPr lang="id-ID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845664" y="4433661"/>
            <a:ext cx="8684792" cy="550056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60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Pad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87175" cy="137160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5"/>
          </p:nvPr>
        </p:nvSpPr>
        <p:spPr>
          <a:xfrm rot="120000">
            <a:off x="5380391" y="4621860"/>
            <a:ext cx="5612885" cy="7504504"/>
          </a:xfrm>
          <a:prstGeom prst="rect">
            <a:avLst/>
          </a:prstGeom>
          <a:ln>
            <a:noFill/>
          </a:ln>
        </p:spPr>
        <p:txBody>
          <a:bodyPr bIns="731557" anchor="b"/>
          <a:lstStyle>
            <a:lvl1pPr algn="ctr">
              <a:buNone/>
              <a:defRPr sz="32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719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2103438"/>
            <a:ext cx="24387175" cy="7259637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1447135" y="0"/>
            <a:ext cx="4991138" cy="26582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33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57868" y="911547"/>
            <a:ext cx="22867209" cy="2267898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28" tIns="108864" rIns="217728" bIns="108864"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57868" y="3155695"/>
            <a:ext cx="22873306" cy="274822"/>
            <a:chOff x="284163" y="1577847"/>
            <a:chExt cx="8576373" cy="137411"/>
          </a:xfrm>
        </p:grpSpPr>
        <p:sp>
          <p:nvSpPr>
            <p:cNvPr id="8" name="Rectangle 7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271A1-F6D6-438B-A432-4747EE7ECD40}" type="datetimeFigureOut">
              <a:rPr lang="en-US" smtClean="0">
                <a:solidFill>
                  <a:prstClr val="white">
                    <a:lumMod val="65000"/>
                  </a:prstClr>
                </a:solidFill>
              </a:rPr>
              <a:pPr/>
              <a:t>11/5/2018</a:t>
            </a:fld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329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3181013" y="2790825"/>
            <a:ext cx="9483725" cy="9485313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17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558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of th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1722438" y="3417253"/>
            <a:ext cx="6332712" cy="63318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63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dividual of th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3588" cy="138705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0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folio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13"/>
          <p:cNvSpPr>
            <a:spLocks noGrp="1" noChangeAspect="1"/>
          </p:cNvSpPr>
          <p:nvPr>
            <p:ph type="pic" sz="quarter" idx="15"/>
          </p:nvPr>
        </p:nvSpPr>
        <p:spPr>
          <a:xfrm>
            <a:off x="2319943" y="3048002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8" name="Picture Placeholder 13"/>
          <p:cNvSpPr>
            <a:spLocks noGrp="1" noChangeAspect="1"/>
          </p:cNvSpPr>
          <p:nvPr>
            <p:ph type="pic" sz="quarter" idx="16"/>
          </p:nvPr>
        </p:nvSpPr>
        <p:spPr>
          <a:xfrm>
            <a:off x="4644806" y="3048002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0" name="Picture Placeholder 13"/>
          <p:cNvSpPr>
            <a:spLocks noGrp="1" noChangeAspect="1"/>
          </p:cNvSpPr>
          <p:nvPr>
            <p:ph type="pic" sz="quarter" idx="18"/>
          </p:nvPr>
        </p:nvSpPr>
        <p:spPr>
          <a:xfrm>
            <a:off x="2319943" y="5370469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2" name="Picture Placeholder 13"/>
          <p:cNvSpPr>
            <a:spLocks noGrp="1" noChangeAspect="1"/>
          </p:cNvSpPr>
          <p:nvPr>
            <p:ph type="pic" sz="quarter" idx="20"/>
          </p:nvPr>
        </p:nvSpPr>
        <p:spPr>
          <a:xfrm>
            <a:off x="2311234" y="7706642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3" name="Picture Placeholder 13"/>
          <p:cNvSpPr>
            <a:spLocks noGrp="1" noChangeAspect="1"/>
          </p:cNvSpPr>
          <p:nvPr>
            <p:ph type="pic" sz="quarter" idx="21"/>
          </p:nvPr>
        </p:nvSpPr>
        <p:spPr>
          <a:xfrm>
            <a:off x="4644806" y="7706642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4" name="Picture Placeholder 13"/>
          <p:cNvSpPr>
            <a:spLocks noGrp="1" noChangeAspect="1"/>
          </p:cNvSpPr>
          <p:nvPr>
            <p:ph type="pic" sz="quarter" idx="22"/>
          </p:nvPr>
        </p:nvSpPr>
        <p:spPr>
          <a:xfrm>
            <a:off x="6969669" y="7706642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5" name="Picture Placeholder 13"/>
          <p:cNvSpPr>
            <a:spLocks noGrp="1" noChangeAspect="1"/>
          </p:cNvSpPr>
          <p:nvPr>
            <p:ph type="pic" sz="quarter" idx="23"/>
          </p:nvPr>
        </p:nvSpPr>
        <p:spPr>
          <a:xfrm>
            <a:off x="2311234" y="10029109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6" name="Picture Placeholder 13"/>
          <p:cNvSpPr>
            <a:spLocks noGrp="1" noChangeAspect="1"/>
          </p:cNvSpPr>
          <p:nvPr>
            <p:ph type="pic" sz="quarter" idx="24"/>
          </p:nvPr>
        </p:nvSpPr>
        <p:spPr>
          <a:xfrm>
            <a:off x="4644806" y="10029109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8" name="Picture Placeholder 13"/>
          <p:cNvSpPr>
            <a:spLocks noGrp="1" noChangeAspect="1"/>
          </p:cNvSpPr>
          <p:nvPr>
            <p:ph type="pic" sz="quarter" idx="26"/>
          </p:nvPr>
        </p:nvSpPr>
        <p:spPr>
          <a:xfrm>
            <a:off x="6966442" y="3048002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1" name="Picture Placeholder 13"/>
          <p:cNvSpPr>
            <a:spLocks noGrp="1" noChangeAspect="1"/>
          </p:cNvSpPr>
          <p:nvPr>
            <p:ph type="pic" sz="quarter" idx="29"/>
          </p:nvPr>
        </p:nvSpPr>
        <p:spPr>
          <a:xfrm>
            <a:off x="6966442" y="5370469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2" name="Picture Placeholder 13"/>
          <p:cNvSpPr>
            <a:spLocks noGrp="1" noChangeAspect="1"/>
          </p:cNvSpPr>
          <p:nvPr>
            <p:ph type="pic" sz="quarter" idx="30"/>
          </p:nvPr>
        </p:nvSpPr>
        <p:spPr>
          <a:xfrm>
            <a:off x="9300016" y="5370469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4" name="Picture Placeholder 13"/>
          <p:cNvSpPr>
            <a:spLocks noGrp="1" noChangeAspect="1"/>
          </p:cNvSpPr>
          <p:nvPr>
            <p:ph type="pic" sz="quarter" idx="32"/>
          </p:nvPr>
        </p:nvSpPr>
        <p:spPr>
          <a:xfrm>
            <a:off x="9291304" y="7706642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7" name="Picture Placeholder 13"/>
          <p:cNvSpPr>
            <a:spLocks noGrp="1" noChangeAspect="1"/>
          </p:cNvSpPr>
          <p:nvPr>
            <p:ph type="pic" sz="quarter" idx="35"/>
          </p:nvPr>
        </p:nvSpPr>
        <p:spPr>
          <a:xfrm>
            <a:off x="9291304" y="10029109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1216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744788" y="3448050"/>
            <a:ext cx="6154737" cy="35687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126826" y="3448050"/>
            <a:ext cx="6154737" cy="35687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5487322" y="3448050"/>
            <a:ext cx="6154737" cy="35687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17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6332200" y="0"/>
            <a:ext cx="8054975" cy="137160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8054975" cy="137160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166100" y="0"/>
            <a:ext cx="8054975" cy="68580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166100" y="6976872"/>
            <a:ext cx="8054975" cy="673912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08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Pro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722438" y="3190890"/>
            <a:ext cx="9485004" cy="68580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75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 vert="horz" lIns="217728" tIns="108864" rIns="217728" bIns="108864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359" y="3200401"/>
            <a:ext cx="21948458" cy="9051926"/>
          </a:xfrm>
          <a:prstGeom prst="rect">
            <a:avLst/>
          </a:prstGeom>
        </p:spPr>
        <p:txBody>
          <a:bodyPr vert="horz" lIns="217728" tIns="108864" rIns="217728" bIns="108864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l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99422-E8BB-434D-B83B-853B35C0D38C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ctr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r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FB891B-AB7E-3649-97C7-338B5D56FE4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>
            <a:spLocks noChangeAspect="1"/>
          </p:cNvSpPr>
          <p:nvPr userDrawn="1"/>
        </p:nvSpPr>
        <p:spPr>
          <a:xfrm>
            <a:off x="21967590" y="874744"/>
            <a:ext cx="690154" cy="69006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3852" tIns="121926" rIns="243852" bIns="12192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21772801" y="936251"/>
            <a:ext cx="1065341" cy="7302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1088639" rtl="0" eaLnBrk="1" latinLnBrk="0" hangingPunct="1">
              <a:defRPr sz="2400" kern="1200">
                <a:solidFill>
                  <a:schemeClr val="bg1"/>
                </a:solidFill>
                <a:latin typeface="Raleway Regular"/>
                <a:ea typeface="+mn-ea"/>
                <a:cs typeface="Raleway Regular"/>
              </a:defRPr>
            </a:lvl1pPr>
            <a:lvl2pPr marL="1088639" algn="l" defTabSz="1088639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77278" algn="l" defTabSz="1088639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65917" algn="l" defTabSz="1088639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54556" algn="l" defTabSz="1088639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43195" algn="l" defTabSz="1088639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31834" algn="l" defTabSz="1088639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20472" algn="l" defTabSz="1088639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09111" algn="l" defTabSz="1088639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F686B8-C880-FF40-96DC-14FF2413C34E}" type="slidenum">
              <a:rPr lang="en-US" smtClean="0">
                <a:latin typeface="Arial"/>
                <a:cs typeface="Arial"/>
              </a:rPr>
              <a:pPr/>
              <a:t>‹#›</a:t>
            </a:fld>
            <a:endParaRPr lang="en-US" dirty="0">
              <a:latin typeface="Arial"/>
              <a:cs typeface="Arial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778882" y="0"/>
            <a:ext cx="3884518" cy="24904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681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62" r:id="rId4"/>
    <p:sldLayoutId id="2147483663" r:id="rId5"/>
    <p:sldLayoutId id="2147483678" r:id="rId6"/>
    <p:sldLayoutId id="2147483667" r:id="rId7"/>
    <p:sldLayoutId id="2147483668" r:id="rId8"/>
    <p:sldLayoutId id="2147483669" r:id="rId9"/>
    <p:sldLayoutId id="2147483677" r:id="rId10"/>
    <p:sldLayoutId id="2147483680" r:id="rId11"/>
    <p:sldLayoutId id="2147483682" r:id="rId12"/>
    <p:sldLayoutId id="2147483683" r:id="rId1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1088639" rtl="0" eaLnBrk="1" latinLnBrk="0" hangingPunct="1">
        <a:spcBef>
          <a:spcPct val="0"/>
        </a:spcBef>
        <a:buNone/>
        <a:defRPr sz="10500" kern="1200">
          <a:solidFill>
            <a:schemeClr val="tx1"/>
          </a:solidFill>
          <a:latin typeface="Open Sans"/>
          <a:ea typeface="+mj-ea"/>
          <a:cs typeface="Open Sans"/>
        </a:defRPr>
      </a:lvl1pPr>
    </p:titleStyle>
    <p:bodyStyle>
      <a:lvl1pPr marL="0" indent="0" algn="l" defTabSz="1088639" rtl="0" eaLnBrk="1" latinLnBrk="0" hangingPunct="1">
        <a:spcBef>
          <a:spcPct val="20000"/>
        </a:spcBef>
        <a:buFont typeface="Arial"/>
        <a:buNone/>
        <a:defRPr sz="7600" kern="1200">
          <a:solidFill>
            <a:schemeClr val="tx1"/>
          </a:solidFill>
          <a:latin typeface="Open Sans"/>
          <a:ea typeface="+mn-ea"/>
          <a:cs typeface="Open Sans"/>
        </a:defRPr>
      </a:lvl1pPr>
      <a:lvl2pPr marL="1088639" indent="0" algn="l" defTabSz="1088639" rtl="0" eaLnBrk="1" latinLnBrk="0" hangingPunct="1">
        <a:spcBef>
          <a:spcPct val="20000"/>
        </a:spcBef>
        <a:buFont typeface="Arial"/>
        <a:buNone/>
        <a:defRPr sz="6700" kern="1200">
          <a:solidFill>
            <a:schemeClr val="tx1"/>
          </a:solidFill>
          <a:latin typeface="Open Sans"/>
          <a:ea typeface="+mn-ea"/>
          <a:cs typeface="Open Sans"/>
        </a:defRPr>
      </a:lvl2pPr>
      <a:lvl3pPr marL="2177278" indent="0" algn="l" defTabSz="1088639" rtl="0" eaLnBrk="1" latinLnBrk="0" hangingPunct="1">
        <a:spcBef>
          <a:spcPct val="20000"/>
        </a:spcBef>
        <a:buFont typeface="Arial"/>
        <a:buNone/>
        <a:defRPr sz="5700" kern="1200">
          <a:solidFill>
            <a:schemeClr val="tx1"/>
          </a:solidFill>
          <a:latin typeface="Open Sans"/>
          <a:ea typeface="+mn-ea"/>
          <a:cs typeface="Open Sans"/>
        </a:defRPr>
      </a:lvl3pPr>
      <a:lvl4pPr marL="3265917" indent="0" algn="l" defTabSz="1088639" rtl="0" eaLnBrk="1" latinLnBrk="0" hangingPunct="1">
        <a:spcBef>
          <a:spcPct val="20000"/>
        </a:spcBef>
        <a:buFont typeface="Arial"/>
        <a:buNone/>
        <a:defRPr sz="4800" kern="1200">
          <a:solidFill>
            <a:schemeClr val="tx1"/>
          </a:solidFill>
          <a:latin typeface="Open Sans"/>
          <a:ea typeface="+mn-ea"/>
          <a:cs typeface="Open Sans"/>
        </a:defRPr>
      </a:lvl4pPr>
      <a:lvl5pPr marL="4354556" indent="0" algn="l" defTabSz="1088639" rtl="0" eaLnBrk="1" latinLnBrk="0" hangingPunct="1">
        <a:spcBef>
          <a:spcPct val="20000"/>
        </a:spcBef>
        <a:buFont typeface="Arial"/>
        <a:buNone/>
        <a:defRPr sz="4800" kern="1200">
          <a:solidFill>
            <a:schemeClr val="tx1"/>
          </a:solidFill>
          <a:latin typeface="Open Sans"/>
          <a:ea typeface="+mn-ea"/>
          <a:cs typeface="Open Sans"/>
        </a:defRPr>
      </a:lvl5pPr>
      <a:lvl6pPr marL="5987514" indent="-544319" algn="l" defTabSz="1088639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76153" indent="-544319" algn="l" defTabSz="1088639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64792" indent="-544319" algn="l" defTabSz="1088639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53431" indent="-544319" algn="l" defTabSz="1088639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8639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7278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5917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54556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43195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31834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20472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709111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2.jp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1.emf"/><Relationship Id="rId5" Type="http://schemas.openxmlformats.org/officeDocument/2006/relationships/image" Target="../media/image50.jpe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6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1.jp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emf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10" Type="http://schemas.openxmlformats.org/officeDocument/2006/relationships/image" Target="../media/image89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9.emf"/><Relationship Id="rId4" Type="http://schemas.openxmlformats.org/officeDocument/2006/relationships/image" Target="../media/image108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2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emf"/><Relationship Id="rId5" Type="http://schemas.openxmlformats.org/officeDocument/2006/relationships/image" Target="../media/image113.emf"/><Relationship Id="rId4" Type="http://schemas.openxmlformats.org/officeDocument/2006/relationships/image" Target="../media/image112.emf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14"/>
          <a:stretch/>
        </p:blipFill>
        <p:spPr>
          <a:xfrm>
            <a:off x="0" y="-26456"/>
            <a:ext cx="24426861" cy="140351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7404" y="2870860"/>
            <a:ext cx="232844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0" spc="-15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 Black"/>
                <a:cs typeface="Roboto Black"/>
              </a:rPr>
              <a:t>ADVANCING the Seafood Industry</a:t>
            </a:r>
            <a:endParaRPr lang="en-US" sz="12000" spc="-15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 Black"/>
              <a:cs typeface="Roboto Blac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358715" y="-2093653"/>
            <a:ext cx="184666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547331" y="4877346"/>
            <a:ext cx="193446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FFFF"/>
                </a:solidFill>
                <a:latin typeface="Open Sans Light"/>
                <a:cs typeface="Open Sans Light"/>
              </a:rPr>
              <a:t>Engaging commercial fisheries through professionalism and marketing</a:t>
            </a:r>
            <a:endParaRPr lang="en-US" sz="4800" dirty="0">
              <a:solidFill>
                <a:srgbClr val="FFFFFF"/>
              </a:solidFill>
              <a:latin typeface="Open Sans Light"/>
              <a:cs typeface="Open Sans Ligh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686" y="10556110"/>
            <a:ext cx="24387175" cy="2906899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 descr="lds-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6520" y="11318495"/>
            <a:ext cx="12229284" cy="1629702"/>
          </a:xfrm>
          <a:prstGeom prst="rect">
            <a:avLst/>
          </a:prstGeom>
        </p:spPr>
      </p:pic>
      <p:pic>
        <p:nvPicPr>
          <p:cNvPr id="3" name="Picture 2" descr="LA_FisheriesForwar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7331" y="11044567"/>
            <a:ext cx="7320151" cy="215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6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10-31 at 4.26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118561"/>
            <a:ext cx="24387174" cy="1393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1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722438" y="680909"/>
            <a:ext cx="20942300" cy="11294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600" b="1" dirty="0" smtClean="0">
                <a:solidFill>
                  <a:schemeClr val="tx2"/>
                </a:solidFill>
                <a:latin typeface="Open Sans"/>
                <a:cs typeface="Open Sans"/>
              </a:rPr>
              <a:t>Video Series</a:t>
            </a:r>
            <a:endParaRPr lang="en-US" sz="6600" b="1" dirty="0">
              <a:solidFill>
                <a:schemeClr val="tx2"/>
              </a:solidFill>
              <a:latin typeface="Open Sans"/>
              <a:cs typeface="Open San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22438" y="1685682"/>
            <a:ext cx="20942300" cy="8485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/>
              <a:t>A professional film crew went along the coast to capture video of fishermen and processors . . .</a:t>
            </a:r>
          </a:p>
          <a:p>
            <a:endParaRPr lang="en-US" sz="4000" dirty="0">
              <a:latin typeface="Open Sans"/>
              <a:cs typeface="Open San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951"/>
          <a:stretch/>
        </p:blipFill>
        <p:spPr>
          <a:xfrm>
            <a:off x="1047772" y="3428554"/>
            <a:ext cx="10302483" cy="78022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04" r="7439"/>
          <a:stretch/>
        </p:blipFill>
        <p:spPr>
          <a:xfrm>
            <a:off x="11826491" y="3428554"/>
            <a:ext cx="11231197" cy="780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28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 descr="FQSK882ALP.jpg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26" b="7826"/>
          <a:stretch>
            <a:fillRect/>
          </a:stretch>
        </p:blipFill>
        <p:spPr/>
      </p:pic>
      <p:sp>
        <p:nvSpPr>
          <p:cNvPr id="33" name="Rectangle 32"/>
          <p:cNvSpPr/>
          <p:nvPr/>
        </p:nvSpPr>
        <p:spPr>
          <a:xfrm>
            <a:off x="-39832" y="0"/>
            <a:ext cx="24427007" cy="13716000"/>
          </a:xfrm>
          <a:prstGeom prst="rect">
            <a:avLst/>
          </a:prstGeom>
          <a:solidFill>
            <a:srgbClr val="242C34">
              <a:alpha val="5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55" tIns="121878" rIns="243755" bIns="121878" rtlCol="0" anchor="ctr"/>
          <a:lstStyle/>
          <a:p>
            <a:pPr algn="ctr"/>
            <a:endParaRPr lang="en-US" dirty="0">
              <a:solidFill>
                <a:schemeClr val="accent1">
                  <a:lumMod val="50000"/>
                </a:schemeClr>
              </a:solidFill>
              <a:latin typeface="Calibri Light"/>
            </a:endParaRPr>
          </a:p>
        </p:txBody>
      </p:sp>
      <p:pic>
        <p:nvPicPr>
          <p:cNvPr id="29" name="Picture 28" descr="Smart-Mobile-Mockup-Templa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7174" y="3644901"/>
            <a:ext cx="11469595" cy="10071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1722438" y="946733"/>
            <a:ext cx="20942300" cy="11294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  <a:latin typeface="Open Sans"/>
                <a:cs typeface="Open Sans"/>
              </a:rPr>
              <a:t>Video Series</a:t>
            </a:r>
            <a:endParaRPr lang="en-US" sz="72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69" name="TextBox 30"/>
          <p:cNvSpPr txBox="1">
            <a:spLocks noChangeArrowheads="1"/>
          </p:cNvSpPr>
          <p:nvPr/>
        </p:nvSpPr>
        <p:spPr bwMode="auto">
          <a:xfrm>
            <a:off x="12302725" y="3990653"/>
            <a:ext cx="10794648" cy="8710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marL="1028700" lvl="1" indent="-571500">
              <a:buFont typeface="Wingdings" charset="2"/>
              <a:buChar char="ü"/>
            </a:pPr>
            <a:r>
              <a:rPr lang="en-US" sz="4000" dirty="0">
                <a:solidFill>
                  <a:schemeClr val="bg1"/>
                </a:solidFill>
              </a:rPr>
              <a:t>Best Practices for Commercial Fishermen</a:t>
            </a:r>
          </a:p>
          <a:p>
            <a:pPr marL="1028700" lvl="1" indent="-571500">
              <a:buFont typeface="Wingdings" charset="2"/>
              <a:buChar char="ü"/>
            </a:pPr>
            <a:r>
              <a:rPr lang="en-US" sz="4000" dirty="0">
                <a:solidFill>
                  <a:schemeClr val="bg1"/>
                </a:solidFill>
              </a:rPr>
              <a:t>Best Practices for Seafood Dealers and Processors</a:t>
            </a:r>
          </a:p>
          <a:p>
            <a:pPr marL="1028700" lvl="1" indent="-571500">
              <a:buFont typeface="Wingdings" charset="2"/>
              <a:buChar char="ü"/>
            </a:pPr>
            <a:r>
              <a:rPr lang="en-US" sz="4000" dirty="0">
                <a:solidFill>
                  <a:schemeClr val="bg1"/>
                </a:solidFill>
              </a:rPr>
              <a:t>Best Practices for Commercial Crab Fishermen</a:t>
            </a:r>
          </a:p>
          <a:p>
            <a:pPr marL="1028700" lvl="1" indent="-571500">
              <a:buFont typeface="Wingdings" charset="2"/>
              <a:buChar char="ü"/>
            </a:pPr>
            <a:r>
              <a:rPr lang="en-US" sz="4000" dirty="0">
                <a:solidFill>
                  <a:schemeClr val="bg1"/>
                </a:solidFill>
              </a:rPr>
              <a:t>Best Business Practices for the Seafood Industry</a:t>
            </a:r>
          </a:p>
          <a:p>
            <a:pPr marL="1028700" lvl="1" indent="-571500">
              <a:buFont typeface="Wingdings" charset="2"/>
              <a:buChar char="ü"/>
            </a:pPr>
            <a:r>
              <a:rPr lang="en-US" sz="4000" dirty="0">
                <a:solidFill>
                  <a:schemeClr val="bg1"/>
                </a:solidFill>
              </a:rPr>
              <a:t>Best Practices for Commercial Shrimpers </a:t>
            </a:r>
          </a:p>
          <a:p>
            <a:pPr marL="1028700" lvl="1" indent="-571500">
              <a:buFont typeface="Wingdings" charset="2"/>
              <a:buChar char="ü"/>
            </a:pPr>
            <a:r>
              <a:rPr lang="en-US" sz="4000" dirty="0">
                <a:solidFill>
                  <a:schemeClr val="bg1"/>
                </a:solidFill>
              </a:rPr>
              <a:t>Best Practices for Commercial Oyster Harvesters </a:t>
            </a:r>
          </a:p>
          <a:p>
            <a:pPr marL="1028700" lvl="1" indent="-571500">
              <a:buFont typeface="Wingdings" charset="2"/>
              <a:buChar char="ü"/>
            </a:pPr>
            <a:r>
              <a:rPr lang="en-US" sz="4000" dirty="0">
                <a:solidFill>
                  <a:schemeClr val="bg1"/>
                </a:solidFill>
              </a:rPr>
              <a:t>Best Practices for Commercial Saltwater </a:t>
            </a:r>
            <a:r>
              <a:rPr lang="en-US" sz="4000" dirty="0" err="1">
                <a:solidFill>
                  <a:schemeClr val="bg1"/>
                </a:solidFill>
              </a:rPr>
              <a:t>Finfishermen</a:t>
            </a:r>
            <a:endParaRPr lang="en-US" sz="4000" dirty="0">
              <a:solidFill>
                <a:schemeClr val="bg1"/>
              </a:solidFill>
            </a:endParaRPr>
          </a:p>
          <a:p>
            <a:pPr marL="1028700" lvl="1" indent="-571500">
              <a:buFont typeface="Wingdings" charset="2"/>
              <a:buChar char="ü"/>
            </a:pPr>
            <a:r>
              <a:rPr lang="en-US" sz="4000" dirty="0">
                <a:solidFill>
                  <a:schemeClr val="bg1"/>
                </a:solidFill>
              </a:rPr>
              <a:t>Fisheries Management and the Regulatory Process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0000">
            <a:off x="5022864" y="5032520"/>
            <a:ext cx="5613400" cy="6683086"/>
          </a:xfrm>
        </p:spPr>
      </p:pic>
    </p:spTree>
    <p:extLst>
      <p:ext uri="{BB962C8B-B14F-4D97-AF65-F5344CB8AC3E}">
        <p14:creationId xmlns:p14="http://schemas.microsoft.com/office/powerpoint/2010/main" val="192874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634945" y="882237"/>
            <a:ext cx="12001822" cy="22009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600" b="1" dirty="0" smtClean="0">
                <a:solidFill>
                  <a:schemeClr val="tx2"/>
                </a:solidFill>
                <a:latin typeface="Open Sans"/>
                <a:cs typeface="Open Sans"/>
              </a:rPr>
              <a:t>Extension Makes an Impact</a:t>
            </a:r>
            <a:br>
              <a:rPr lang="en-US" sz="6600" b="1" dirty="0" smtClean="0">
                <a:solidFill>
                  <a:schemeClr val="tx2"/>
                </a:solidFill>
                <a:latin typeface="Open Sans"/>
                <a:cs typeface="Open Sans"/>
              </a:rPr>
            </a:br>
            <a:endParaRPr lang="en-US" sz="4800" b="1" dirty="0">
              <a:solidFill>
                <a:schemeClr val="tx2"/>
              </a:solidFill>
              <a:latin typeface="Open Sans"/>
              <a:cs typeface="Open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129686" y="5034721"/>
            <a:ext cx="7941789" cy="8485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 smtClean="0"/>
              <a:t>Community involvement:</a:t>
            </a:r>
            <a:endParaRPr lang="en-US" sz="4000" dirty="0"/>
          </a:p>
        </p:txBody>
      </p:sp>
      <p:sp>
        <p:nvSpPr>
          <p:cNvPr id="74" name="Rectangle 73"/>
          <p:cNvSpPr/>
          <p:nvPr/>
        </p:nvSpPr>
        <p:spPr>
          <a:xfrm>
            <a:off x="13192592" y="6291673"/>
            <a:ext cx="1463040" cy="14630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15250533" y="6466184"/>
            <a:ext cx="8625865" cy="73574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sz="3600" b="1" dirty="0" smtClean="0">
                <a:latin typeface="Open Sans"/>
                <a:cs typeface="Open Sans"/>
              </a:rPr>
              <a:t>Steering committee meetings</a:t>
            </a:r>
            <a:endParaRPr lang="en-US" sz="3600" b="1" dirty="0">
              <a:latin typeface="Open Sans"/>
              <a:cs typeface="Open Sans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13192592" y="10433478"/>
            <a:ext cx="1463040" cy="146304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2" name="Freeform 29"/>
          <p:cNvSpPr>
            <a:spLocks/>
          </p:cNvSpPr>
          <p:nvPr/>
        </p:nvSpPr>
        <p:spPr bwMode="auto">
          <a:xfrm>
            <a:off x="13636767" y="6792407"/>
            <a:ext cx="530705" cy="409519"/>
          </a:xfrm>
          <a:custGeom>
            <a:avLst/>
            <a:gdLst/>
            <a:ahLst/>
            <a:cxnLst>
              <a:cxn ang="0">
                <a:pos x="58" y="12"/>
              </a:cxn>
              <a:cxn ang="0">
                <a:pos x="30" y="39"/>
              </a:cxn>
              <a:cxn ang="0">
                <a:pos x="25" y="44"/>
              </a:cxn>
              <a:cxn ang="0">
                <a:pos x="23" y="45"/>
              </a:cxn>
              <a:cxn ang="0">
                <a:pos x="20" y="44"/>
              </a:cxn>
              <a:cxn ang="0">
                <a:pos x="15" y="39"/>
              </a:cxn>
              <a:cxn ang="0">
                <a:pos x="1" y="26"/>
              </a:cxn>
              <a:cxn ang="0">
                <a:pos x="0" y="23"/>
              </a:cxn>
              <a:cxn ang="0">
                <a:pos x="1" y="20"/>
              </a:cxn>
              <a:cxn ang="0">
                <a:pos x="6" y="15"/>
              </a:cxn>
              <a:cxn ang="0">
                <a:pos x="9" y="14"/>
              </a:cxn>
              <a:cxn ang="0">
                <a:pos x="11" y="15"/>
              </a:cxn>
              <a:cxn ang="0">
                <a:pos x="23" y="26"/>
              </a:cxn>
              <a:cxn ang="0">
                <a:pos x="47" y="1"/>
              </a:cxn>
              <a:cxn ang="0">
                <a:pos x="50" y="0"/>
              </a:cxn>
              <a:cxn ang="0">
                <a:pos x="53" y="1"/>
              </a:cxn>
              <a:cxn ang="0">
                <a:pos x="58" y="7"/>
              </a:cxn>
              <a:cxn ang="0">
                <a:pos x="59" y="9"/>
              </a:cxn>
              <a:cxn ang="0">
                <a:pos x="58" y="12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3192592" y="8357987"/>
            <a:ext cx="1463040" cy="1463040"/>
            <a:chOff x="12875104" y="6572162"/>
            <a:chExt cx="1463040" cy="1463040"/>
          </a:xfrm>
        </p:grpSpPr>
        <p:sp>
          <p:nvSpPr>
            <p:cNvPr id="79" name="Rectangle 78"/>
            <p:cNvSpPr/>
            <p:nvPr/>
          </p:nvSpPr>
          <p:spPr>
            <a:xfrm>
              <a:off x="12875104" y="6572162"/>
              <a:ext cx="1463040" cy="14630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29"/>
            <p:cNvSpPr>
              <a:spLocks/>
            </p:cNvSpPr>
            <p:nvPr/>
          </p:nvSpPr>
          <p:spPr bwMode="auto">
            <a:xfrm>
              <a:off x="13319279" y="7106924"/>
              <a:ext cx="530705" cy="409519"/>
            </a:xfrm>
            <a:custGeom>
              <a:avLst/>
              <a:gdLst/>
              <a:ahLst/>
              <a:cxnLst>
                <a:cxn ang="0">
                  <a:pos x="58" y="12"/>
                </a:cxn>
                <a:cxn ang="0">
                  <a:pos x="30" y="39"/>
                </a:cxn>
                <a:cxn ang="0">
                  <a:pos x="25" y="44"/>
                </a:cxn>
                <a:cxn ang="0">
                  <a:pos x="23" y="45"/>
                </a:cxn>
                <a:cxn ang="0">
                  <a:pos x="20" y="44"/>
                </a:cxn>
                <a:cxn ang="0">
                  <a:pos x="15" y="39"/>
                </a:cxn>
                <a:cxn ang="0">
                  <a:pos x="1" y="26"/>
                </a:cxn>
                <a:cxn ang="0">
                  <a:pos x="0" y="23"/>
                </a:cxn>
                <a:cxn ang="0">
                  <a:pos x="1" y="20"/>
                </a:cxn>
                <a:cxn ang="0">
                  <a:pos x="6" y="15"/>
                </a:cxn>
                <a:cxn ang="0">
                  <a:pos x="9" y="14"/>
                </a:cxn>
                <a:cxn ang="0">
                  <a:pos x="11" y="15"/>
                </a:cxn>
                <a:cxn ang="0">
                  <a:pos x="23" y="26"/>
                </a:cxn>
                <a:cxn ang="0">
                  <a:pos x="47" y="1"/>
                </a:cxn>
                <a:cxn ang="0">
                  <a:pos x="50" y="0"/>
                </a:cxn>
                <a:cxn ang="0">
                  <a:pos x="53" y="1"/>
                </a:cxn>
                <a:cxn ang="0">
                  <a:pos x="58" y="7"/>
                </a:cxn>
                <a:cxn ang="0">
                  <a:pos x="59" y="9"/>
                </a:cxn>
                <a:cxn ang="0">
                  <a:pos x="58" y="12"/>
                </a:cxn>
              </a:cxnLst>
              <a:rect l="0" t="0" r="r" b="b"/>
              <a:pathLst>
                <a:path w="59" h="45">
                  <a:moveTo>
                    <a:pt x="58" y="12"/>
                  </a:moveTo>
                  <a:cubicBezTo>
                    <a:pt x="30" y="39"/>
                    <a:pt x="30" y="39"/>
                    <a:pt x="30" y="39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5"/>
                    <a:pt x="24" y="45"/>
                    <a:pt x="23" y="45"/>
                  </a:cubicBezTo>
                  <a:cubicBezTo>
                    <a:pt x="22" y="45"/>
                    <a:pt x="21" y="45"/>
                    <a:pt x="20" y="44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25"/>
                    <a:pt x="0" y="24"/>
                    <a:pt x="0" y="23"/>
                  </a:cubicBezTo>
                  <a:cubicBezTo>
                    <a:pt x="0" y="22"/>
                    <a:pt x="0" y="21"/>
                    <a:pt x="1" y="20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4"/>
                    <a:pt x="8" y="14"/>
                    <a:pt x="9" y="14"/>
                  </a:cubicBezTo>
                  <a:cubicBezTo>
                    <a:pt x="10" y="14"/>
                    <a:pt x="11" y="14"/>
                    <a:pt x="11" y="15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8" y="1"/>
                    <a:pt x="49" y="0"/>
                    <a:pt x="50" y="0"/>
                  </a:cubicBezTo>
                  <a:cubicBezTo>
                    <a:pt x="51" y="0"/>
                    <a:pt x="52" y="1"/>
                    <a:pt x="53" y="1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8" y="7"/>
                    <a:pt x="59" y="8"/>
                    <a:pt x="59" y="9"/>
                  </a:cubicBezTo>
                  <a:cubicBezTo>
                    <a:pt x="59" y="10"/>
                    <a:pt x="58" y="11"/>
                    <a:pt x="58" y="1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5" name="Freeform 29"/>
          <p:cNvSpPr>
            <a:spLocks/>
          </p:cNvSpPr>
          <p:nvPr/>
        </p:nvSpPr>
        <p:spPr bwMode="auto">
          <a:xfrm>
            <a:off x="13636767" y="10932214"/>
            <a:ext cx="530705" cy="409519"/>
          </a:xfrm>
          <a:custGeom>
            <a:avLst/>
            <a:gdLst/>
            <a:ahLst/>
            <a:cxnLst>
              <a:cxn ang="0">
                <a:pos x="58" y="12"/>
              </a:cxn>
              <a:cxn ang="0">
                <a:pos x="30" y="39"/>
              </a:cxn>
              <a:cxn ang="0">
                <a:pos x="25" y="44"/>
              </a:cxn>
              <a:cxn ang="0">
                <a:pos x="23" y="45"/>
              </a:cxn>
              <a:cxn ang="0">
                <a:pos x="20" y="44"/>
              </a:cxn>
              <a:cxn ang="0">
                <a:pos x="15" y="39"/>
              </a:cxn>
              <a:cxn ang="0">
                <a:pos x="1" y="26"/>
              </a:cxn>
              <a:cxn ang="0">
                <a:pos x="0" y="23"/>
              </a:cxn>
              <a:cxn ang="0">
                <a:pos x="1" y="20"/>
              </a:cxn>
              <a:cxn ang="0">
                <a:pos x="6" y="15"/>
              </a:cxn>
              <a:cxn ang="0">
                <a:pos x="9" y="14"/>
              </a:cxn>
              <a:cxn ang="0">
                <a:pos x="11" y="15"/>
              </a:cxn>
              <a:cxn ang="0">
                <a:pos x="23" y="26"/>
              </a:cxn>
              <a:cxn ang="0">
                <a:pos x="47" y="1"/>
              </a:cxn>
              <a:cxn ang="0">
                <a:pos x="50" y="0"/>
              </a:cxn>
              <a:cxn ang="0">
                <a:pos x="53" y="1"/>
              </a:cxn>
              <a:cxn ang="0">
                <a:pos x="58" y="7"/>
              </a:cxn>
              <a:cxn ang="0">
                <a:pos x="59" y="9"/>
              </a:cxn>
              <a:cxn ang="0">
                <a:pos x="58" y="12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5250533" y="8548605"/>
            <a:ext cx="8625865" cy="57042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sz="3600" b="1" dirty="0" smtClean="0">
                <a:latin typeface="Open Sans"/>
                <a:cs typeface="Open Sans"/>
              </a:rPr>
              <a:t>Student tours of </a:t>
            </a:r>
            <a:r>
              <a:rPr lang="en-US" sz="3600" b="1" dirty="0" err="1" smtClean="0">
                <a:latin typeface="Open Sans"/>
                <a:cs typeface="Open Sans"/>
              </a:rPr>
              <a:t>Delcambre</a:t>
            </a:r>
            <a:endParaRPr lang="en-US" sz="3600" b="1" dirty="0">
              <a:latin typeface="Open Sans"/>
              <a:cs typeface="Open San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250533" y="10725059"/>
            <a:ext cx="8997739" cy="6166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sz="3600" b="1" dirty="0" smtClean="0">
                <a:latin typeface="Open Sans"/>
                <a:cs typeface="Open Sans"/>
              </a:rPr>
              <a:t>Presentation of </a:t>
            </a:r>
            <a:r>
              <a:rPr lang="en-US" sz="3600" b="1" dirty="0" err="1" smtClean="0">
                <a:latin typeface="Open Sans"/>
                <a:cs typeface="Open Sans"/>
              </a:rPr>
              <a:t>Charettes</a:t>
            </a:r>
            <a:endParaRPr lang="en-US" sz="3600" b="1" dirty="0">
              <a:latin typeface="Open Sans"/>
              <a:cs typeface="Open Sans"/>
            </a:endParaRPr>
          </a:p>
        </p:txBody>
      </p:sp>
      <p:sp>
        <p:nvSpPr>
          <p:cNvPr id="29" name="Picture Placeholder 1"/>
          <p:cNvSpPr txBox="1">
            <a:spLocks/>
          </p:cNvSpPr>
          <p:nvPr/>
        </p:nvSpPr>
        <p:spPr>
          <a:xfrm>
            <a:off x="0" y="6858000"/>
            <a:ext cx="12193588" cy="6849957"/>
          </a:xfrm>
          <a:prstGeom prst="rect">
            <a:avLst/>
          </a:prstGeom>
        </p:spPr>
      </p:sp>
      <p:sp>
        <p:nvSpPr>
          <p:cNvPr id="15" name="Content Placeholder 13"/>
          <p:cNvSpPr txBox="1">
            <a:spLocks/>
          </p:cNvSpPr>
          <p:nvPr/>
        </p:nvSpPr>
        <p:spPr>
          <a:xfrm>
            <a:off x="2186613" y="3537744"/>
            <a:ext cx="7013698" cy="4691063"/>
          </a:xfrm>
          <a:prstGeom prst="rect">
            <a:avLst/>
          </a:prstGeom>
        </p:spPr>
        <p:txBody>
          <a:bodyPr/>
          <a:lstStyle>
            <a:lvl1pPr marL="0" indent="0" algn="l" defTabSz="1088639" rtl="0" eaLnBrk="1" latinLnBrk="0" hangingPunct="1">
              <a:spcBef>
                <a:spcPct val="20000"/>
              </a:spcBef>
              <a:buFont typeface="Arial"/>
              <a:buNone/>
              <a:defRPr sz="76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1pPr>
            <a:lvl2pPr marL="1088639" indent="0" algn="l" defTabSz="1088639" rtl="0" eaLnBrk="1" latinLnBrk="0" hangingPunct="1">
              <a:spcBef>
                <a:spcPct val="20000"/>
              </a:spcBef>
              <a:buFont typeface="Arial"/>
              <a:buNone/>
              <a:defRPr sz="67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2pPr>
            <a:lvl3pPr marL="2177278" indent="0" algn="l" defTabSz="1088639" rtl="0" eaLnBrk="1" latinLnBrk="0" hangingPunct="1">
              <a:spcBef>
                <a:spcPct val="20000"/>
              </a:spcBef>
              <a:buFont typeface="Arial"/>
              <a:buNone/>
              <a:defRPr sz="57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3pPr>
            <a:lvl4pPr marL="3265917" indent="0" algn="l" defTabSz="1088639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4pPr>
            <a:lvl5pPr marL="4354556" indent="0" algn="l" defTabSz="1088639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5pPr>
            <a:lvl6pPr marL="5987514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76153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64792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253431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Meeting photo if we can find it or cover of pub?</a:t>
            </a:r>
            <a:endParaRPr lang="en-US" dirty="0"/>
          </a:p>
        </p:txBody>
      </p:sp>
      <p:sp>
        <p:nvSpPr>
          <p:cNvPr id="18" name="TextBox 31"/>
          <p:cNvSpPr txBox="1">
            <a:spLocks noChangeArrowheads="1"/>
          </p:cNvSpPr>
          <p:nvPr/>
        </p:nvSpPr>
        <p:spPr bwMode="auto">
          <a:xfrm>
            <a:off x="18005730" y="12212877"/>
            <a:ext cx="3366317" cy="1477328"/>
          </a:xfrm>
          <a:prstGeom prst="rect">
            <a:avLst/>
          </a:prstGeom>
          <a:solidFill>
            <a:schemeClr val="tx2">
              <a:lumMod val="60000"/>
              <a:lumOff val="40000"/>
              <a:alpha val="4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d-ID" sz="9000" b="1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2007</a:t>
            </a:r>
            <a:endParaRPr lang="id-ID" sz="9000" b="1" dirty="0">
              <a:solidFill>
                <a:schemeClr val="accent1"/>
              </a:solidFill>
              <a:latin typeface="Open Sans Light"/>
              <a:cs typeface="Open Sans Light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3111" y="2676028"/>
            <a:ext cx="14903887" cy="11105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53289">
            <a:off x="10968888" y="1296313"/>
            <a:ext cx="14073684" cy="1827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294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7175" cy="13716000"/>
          </a:xfrm>
        </p:spPr>
      </p:pic>
      <p:sp>
        <p:nvSpPr>
          <p:cNvPr id="6" name="Rectangle 5"/>
          <p:cNvSpPr/>
          <p:nvPr/>
        </p:nvSpPr>
        <p:spPr>
          <a:xfrm>
            <a:off x="0" y="0"/>
            <a:ext cx="24387175" cy="13716000"/>
          </a:xfrm>
          <a:prstGeom prst="rect">
            <a:avLst/>
          </a:prstGeom>
          <a:solidFill>
            <a:srgbClr val="414F5E">
              <a:alpha val="5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876590" y="5313559"/>
            <a:ext cx="169586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latin typeface="Arial"/>
                <a:cs typeface="Arial"/>
              </a:rPr>
              <a:t>Professionalism is only part of the story to move the industry forward</a:t>
            </a:r>
            <a:endParaRPr lang="en-US" sz="8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703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 txBox="1">
            <a:spLocks/>
          </p:cNvSpPr>
          <p:nvPr/>
        </p:nvSpPr>
        <p:spPr>
          <a:xfrm>
            <a:off x="1792287" y="2182655"/>
            <a:ext cx="20872451" cy="8147106"/>
          </a:xfrm>
          <a:prstGeom prst="rect">
            <a:avLst/>
          </a:prstGeom>
        </p:spPr>
        <p:txBody>
          <a:bodyPr/>
          <a:lstStyle>
            <a:lvl1pPr marL="0" indent="0" algn="l" defTabSz="1088639" rtl="0" eaLnBrk="1" latinLnBrk="0" hangingPunct="1">
              <a:spcBef>
                <a:spcPct val="20000"/>
              </a:spcBef>
              <a:buFont typeface="Arial"/>
              <a:buNone/>
              <a:defRPr sz="76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1pPr>
            <a:lvl2pPr marL="1088639" indent="0" algn="l" defTabSz="1088639" rtl="0" eaLnBrk="1" latinLnBrk="0" hangingPunct="1">
              <a:spcBef>
                <a:spcPct val="20000"/>
              </a:spcBef>
              <a:buFont typeface="Arial"/>
              <a:buNone/>
              <a:defRPr sz="67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2pPr>
            <a:lvl3pPr marL="2177278" indent="0" algn="l" defTabSz="1088639" rtl="0" eaLnBrk="1" latinLnBrk="0" hangingPunct="1">
              <a:spcBef>
                <a:spcPct val="20000"/>
              </a:spcBef>
              <a:buFont typeface="Arial"/>
              <a:buNone/>
              <a:defRPr sz="57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3pPr>
            <a:lvl4pPr marL="3265917" indent="0" algn="l" defTabSz="1088639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4pPr>
            <a:lvl5pPr marL="4354556" indent="0" algn="l" defTabSz="1088639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5pPr>
            <a:lvl6pPr marL="5987514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76153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64792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253431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Overall Goal</a:t>
            </a:r>
          </a:p>
          <a:p>
            <a:r>
              <a:rPr lang="en-US" sz="4400" dirty="0"/>
              <a:t>Our mission is to help coastal fishermen connect with consumers, and build community support for fresh, wild-caught seafood products. </a:t>
            </a:r>
            <a:endParaRPr lang="en-US" sz="4400" dirty="0">
              <a:solidFill>
                <a:schemeClr val="accent3">
                  <a:lumMod val="5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22438" y="680909"/>
            <a:ext cx="20942300" cy="11294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600" b="1" dirty="0" smtClean="0">
                <a:solidFill>
                  <a:schemeClr val="tx2"/>
                </a:solidFill>
                <a:latin typeface="Open Sans"/>
                <a:cs typeface="Open Sans"/>
              </a:rPr>
              <a:t>Enter Louisiana Direct Seafood</a:t>
            </a:r>
            <a:endParaRPr lang="en-US" sz="6600" b="1" dirty="0">
              <a:solidFill>
                <a:schemeClr val="tx2"/>
              </a:solidFill>
              <a:latin typeface="Open Sans"/>
              <a:cs typeface="Open Sans"/>
            </a:endParaRPr>
          </a:p>
        </p:txBody>
      </p:sp>
      <p:pic>
        <p:nvPicPr>
          <p:cNvPr id="4" name="Picture Placeholder 3" descr="Screen Shot 2017-10-31 at 4.59.07 PM.png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" b="-1704"/>
          <a:stretch/>
        </p:blipFill>
        <p:spPr>
          <a:xfrm>
            <a:off x="1722438" y="4869975"/>
            <a:ext cx="20942300" cy="6923008"/>
          </a:xfrm>
        </p:spPr>
      </p:pic>
      <p:pic>
        <p:nvPicPr>
          <p:cNvPr id="9" name="Content Placeholder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6387" y="11792982"/>
            <a:ext cx="2816193" cy="1805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6466" y="11832668"/>
            <a:ext cx="2623251" cy="1790918"/>
          </a:xfrm>
          <a:prstGeom prst="rect">
            <a:avLst/>
          </a:prstGeom>
        </p:spPr>
      </p:pic>
      <p:pic>
        <p:nvPicPr>
          <p:cNvPr id="5" name="Picture 4" descr="LaDirectSeafood_logo_wavetop_color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798" y="10290076"/>
            <a:ext cx="3755158" cy="375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36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87705" y="-43740"/>
            <a:ext cx="31172510" cy="14052414"/>
          </a:xfrm>
        </p:spPr>
      </p:pic>
      <p:sp>
        <p:nvSpPr>
          <p:cNvPr id="33" name="Rectangle 32"/>
          <p:cNvSpPr/>
          <p:nvPr/>
        </p:nvSpPr>
        <p:spPr>
          <a:xfrm>
            <a:off x="0" y="0"/>
            <a:ext cx="24427007" cy="13716000"/>
          </a:xfrm>
          <a:prstGeom prst="rect">
            <a:avLst/>
          </a:prstGeom>
          <a:solidFill>
            <a:srgbClr val="242C34">
              <a:alpha val="5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55" tIns="121878" rIns="243755" bIns="121878" rtlCol="0" anchor="ctr"/>
          <a:lstStyle/>
          <a:p>
            <a:pPr algn="ctr"/>
            <a:endParaRPr lang="en-US" dirty="0">
              <a:solidFill>
                <a:schemeClr val="accent1">
                  <a:lumMod val="50000"/>
                </a:schemeClr>
              </a:solidFill>
              <a:latin typeface="Calibri Ligh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722438" y="623555"/>
            <a:ext cx="20942300" cy="11294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  <a:latin typeface="Open Sans"/>
                <a:cs typeface="Open Sans"/>
              </a:rPr>
              <a:t>Pieces of the Puzzle</a:t>
            </a:r>
            <a:endParaRPr lang="en-US" sz="72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graphicFrame>
        <p:nvGraphicFramePr>
          <p:cNvPr id="44" name="Diagram 43"/>
          <p:cNvGraphicFramePr/>
          <p:nvPr>
            <p:extLst>
              <p:ext uri="{D42A27DB-BD31-4B8C-83A1-F6EECF244321}">
                <p14:modId xmlns:p14="http://schemas.microsoft.com/office/powerpoint/2010/main" val="761793804"/>
              </p:ext>
            </p:extLst>
          </p:nvPr>
        </p:nvGraphicFramePr>
        <p:xfrm>
          <a:off x="2510366" y="623555"/>
          <a:ext cx="19525615" cy="9502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45" name="Group 44"/>
          <p:cNvGrpSpPr/>
          <p:nvPr/>
        </p:nvGrpSpPr>
        <p:grpSpPr>
          <a:xfrm>
            <a:off x="8120025" y="9324360"/>
            <a:ext cx="7714771" cy="3812700"/>
            <a:chOff x="2203820" y="5070963"/>
            <a:chExt cx="3517337" cy="1594090"/>
          </a:xfrm>
        </p:grpSpPr>
        <p:pic>
          <p:nvPicPr>
            <p:cNvPr id="46" name="Picture 3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774599" y="5070963"/>
              <a:ext cx="1831456" cy="111968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7" name="Group 46"/>
            <p:cNvGrpSpPr/>
            <p:nvPr/>
          </p:nvGrpSpPr>
          <p:grpSpPr>
            <a:xfrm>
              <a:off x="3669226" y="5278954"/>
              <a:ext cx="1603977" cy="1386099"/>
              <a:chOff x="375890" y="2333864"/>
              <a:chExt cx="1386099" cy="1386099"/>
            </a:xfrm>
            <a:scene3d>
              <a:camera prst="orthographicFront"/>
              <a:lightRig rig="flat" dir="t"/>
            </a:scene3d>
          </p:grpSpPr>
          <p:sp>
            <p:nvSpPr>
              <p:cNvPr id="54" name="Rounded Rectangle 53"/>
              <p:cNvSpPr/>
              <p:nvPr/>
            </p:nvSpPr>
            <p:spPr>
              <a:xfrm>
                <a:off x="375890" y="2333864"/>
                <a:ext cx="1386099" cy="1386099"/>
              </a:xfrm>
              <a:prstGeom prst="roundRect">
                <a:avLst>
                  <a:gd name="adj" fmla="val 10000"/>
                </a:avLst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55" name="Rounded Rectangle 4"/>
              <p:cNvSpPr/>
              <p:nvPr/>
            </p:nvSpPr>
            <p:spPr>
              <a:xfrm>
                <a:off x="416487" y="2374461"/>
                <a:ext cx="1345502" cy="130490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76200" tIns="76200" rIns="76200" bIns="762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4400" kern="1200" dirty="0" smtClean="0">
                    <a:solidFill>
                      <a:schemeClr val="bg1"/>
                    </a:solidFill>
                  </a:rPr>
                  <a:t>Adding value </a:t>
                </a:r>
              </a:p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4400" dirty="0" smtClean="0">
                    <a:solidFill>
                      <a:schemeClr val="bg1"/>
                    </a:solidFill>
                  </a:rPr>
                  <a:t>&amp; creating opportunities</a:t>
                </a:r>
              </a:p>
            </p:txBody>
          </p:sp>
        </p:grpSp>
        <p:sp>
          <p:nvSpPr>
            <p:cNvPr id="52" name="Right Arrow 51"/>
            <p:cNvSpPr/>
            <p:nvPr/>
          </p:nvSpPr>
          <p:spPr>
            <a:xfrm rot="17877264">
              <a:off x="5447113" y="5376496"/>
              <a:ext cx="215027" cy="333060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Right Arrow 49"/>
            <p:cNvSpPr/>
            <p:nvPr/>
          </p:nvSpPr>
          <p:spPr>
            <a:xfrm rot="14084372">
              <a:off x="2262836" y="5368730"/>
              <a:ext cx="215027" cy="333060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166979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zigZag">
          <a:fgClr>
            <a:schemeClr val="bg1"/>
          </a:fgClr>
          <a:bgClr>
            <a:schemeClr val="accent1">
              <a:lumMod val="20000"/>
              <a:lumOff val="8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628031" y="2163111"/>
            <a:ext cx="16852696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Consumers </a:t>
            </a:r>
            <a:r>
              <a:rPr lang="en-US" sz="8000" b="1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say…. </a:t>
            </a:r>
          </a:p>
          <a:p>
            <a:r>
              <a:rPr lang="en-US" sz="13000" b="1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it </a:t>
            </a:r>
            <a:r>
              <a:rPr lang="en-US" sz="130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is important for them to know they are supporting local </a:t>
            </a:r>
            <a:r>
              <a:rPr lang="en-US" sz="13000" b="1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fishermen.</a:t>
            </a:r>
            <a:endParaRPr lang="en-US" sz="13000" b="1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454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695" b="20695"/>
          <a:stretch/>
        </p:blipFill>
        <p:spPr>
          <a:xfrm>
            <a:off x="-23090" y="-69283"/>
            <a:ext cx="24410265" cy="6616840"/>
          </a:xfrm>
        </p:spPr>
      </p:pic>
      <p:sp>
        <p:nvSpPr>
          <p:cNvPr id="25" name="Rectangle 24"/>
          <p:cNvSpPr/>
          <p:nvPr/>
        </p:nvSpPr>
        <p:spPr>
          <a:xfrm>
            <a:off x="-23090" y="-69283"/>
            <a:ext cx="24427008" cy="6616840"/>
          </a:xfrm>
          <a:prstGeom prst="rect">
            <a:avLst/>
          </a:prstGeom>
          <a:solidFill>
            <a:srgbClr val="242C34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55" tIns="121878" rIns="243755" bIns="121878" rtlCol="0" anchor="ctr"/>
          <a:lstStyle/>
          <a:p>
            <a:pPr algn="ctr"/>
            <a:endParaRPr lang="en-US" dirty="0">
              <a:solidFill>
                <a:schemeClr val="accent1">
                  <a:lumMod val="50000"/>
                </a:schemeClr>
              </a:solidFill>
              <a:latin typeface="Calibri Light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3459078" y="3870592"/>
            <a:ext cx="17457616" cy="9761182"/>
            <a:chOff x="1763688" y="1124744"/>
            <a:chExt cx="5652564" cy="3166095"/>
          </a:xfrm>
        </p:grpSpPr>
        <p:sp>
          <p:nvSpPr>
            <p:cNvPr id="27" name="Rectangle 26"/>
            <p:cNvSpPr/>
            <p:nvPr/>
          </p:nvSpPr>
          <p:spPr>
            <a:xfrm>
              <a:off x="2699792" y="1397918"/>
              <a:ext cx="3744416" cy="230425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3" descr="F:\Trabajos\Envato\Graphic River\Duckson\Elements\laptop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688" y="1124744"/>
              <a:ext cx="5652564" cy="31660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TextBox 27"/>
          <p:cNvSpPr txBox="1"/>
          <p:nvPr/>
        </p:nvSpPr>
        <p:spPr>
          <a:xfrm>
            <a:off x="1722438" y="1132461"/>
            <a:ext cx="20942300" cy="11294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Open Sans Light"/>
                <a:cs typeface="Open Sans Light"/>
              </a:rPr>
              <a:t>The website that changed it all</a:t>
            </a:r>
            <a:endParaRPr lang="en-US" sz="6000" dirty="0">
              <a:solidFill>
                <a:schemeClr val="bg1"/>
              </a:solidFill>
              <a:latin typeface="Open Sans Light"/>
              <a:cs typeface="Open Sans Ligh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22438" y="2293274"/>
            <a:ext cx="20942300" cy="8485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7200" b="1" dirty="0" err="1" smtClean="0">
                <a:solidFill>
                  <a:schemeClr val="bg1"/>
                </a:solidFill>
                <a:latin typeface="Open Sans"/>
                <a:cs typeface="Open Sans"/>
              </a:rPr>
              <a:t>DelcambreDirectSeafood.com</a:t>
            </a:r>
            <a:endParaRPr lang="en-US" sz="72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pic>
        <p:nvPicPr>
          <p:cNvPr id="3" name="Picture Placeholder 2" descr="DelDirectSeafood-web.pn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56" b="8382"/>
          <a:stretch/>
        </p:blipFill>
        <p:spPr>
          <a:xfrm>
            <a:off x="6926263" y="4835525"/>
            <a:ext cx="10523537" cy="6665913"/>
          </a:xfrm>
        </p:spPr>
      </p:pic>
      <p:sp>
        <p:nvSpPr>
          <p:cNvPr id="11" name="TextBox 31"/>
          <p:cNvSpPr txBox="1">
            <a:spLocks noChangeArrowheads="1"/>
          </p:cNvSpPr>
          <p:nvPr/>
        </p:nvSpPr>
        <p:spPr bwMode="auto">
          <a:xfrm>
            <a:off x="10568069" y="12450983"/>
            <a:ext cx="3366317" cy="1477328"/>
          </a:xfrm>
          <a:prstGeom prst="rect">
            <a:avLst/>
          </a:prstGeom>
          <a:solidFill>
            <a:schemeClr val="tx2">
              <a:lumMod val="60000"/>
              <a:lumOff val="40000"/>
              <a:alpha val="4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d-ID" sz="9000" b="1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2010</a:t>
            </a:r>
            <a:endParaRPr lang="id-ID" sz="9000" b="1" dirty="0">
              <a:solidFill>
                <a:schemeClr val="accent1"/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01991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22438" y="680909"/>
            <a:ext cx="20942300" cy="11294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600" b="1" dirty="0" smtClean="0">
                <a:solidFill>
                  <a:schemeClr val="tx2"/>
                </a:solidFill>
                <a:latin typeface="Open Sans"/>
                <a:cs typeface="Open Sans"/>
              </a:rPr>
              <a:t>Fresh Catch Message</a:t>
            </a:r>
            <a:endParaRPr lang="en-US" sz="6600" b="1" dirty="0">
              <a:solidFill>
                <a:schemeClr val="tx2"/>
              </a:solidFill>
              <a:latin typeface="Open Sans"/>
              <a:cs typeface="Open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22439" y="3810787"/>
            <a:ext cx="6623697" cy="37307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 smtClean="0">
                <a:latin typeface="Open Sans"/>
                <a:cs typeface="Open Sans"/>
              </a:rPr>
              <a:t>Fisherman log in to post their latest catch for the public to buy direct.</a:t>
            </a:r>
            <a:endParaRPr lang="en-US" sz="4000" dirty="0">
              <a:latin typeface="Open Sans"/>
              <a:cs typeface="Open Sans"/>
            </a:endParaRPr>
          </a:p>
        </p:txBody>
      </p:sp>
      <p:pic>
        <p:nvPicPr>
          <p:cNvPr id="11" name="Picture 10" descr="DDweb-FreshCatch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4270" y="3886200"/>
            <a:ext cx="15032736" cy="9829800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65992" y="5558473"/>
            <a:ext cx="7412428" cy="532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484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24387175" cy="17320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2504025"/>
              </p:ext>
            </p:extLst>
          </p:nvPr>
        </p:nvGraphicFramePr>
        <p:xfrm>
          <a:off x="12377959" y="198423"/>
          <a:ext cx="12009216" cy="8809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79888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>
            <a:spLocks noChangeAspect="1"/>
          </p:cNvSpPr>
          <p:nvPr/>
        </p:nvSpPr>
        <p:spPr bwMode="auto">
          <a:xfrm>
            <a:off x="5436075" y="6014536"/>
            <a:ext cx="1892545" cy="1896533"/>
          </a:xfrm>
          <a:prstGeom prst="ellipse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751140">
              <a:defRPr/>
            </a:pPr>
            <a:endParaRPr lang="en-US" sz="3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Oval 4"/>
          <p:cNvSpPr>
            <a:spLocks noChangeAspect="1"/>
          </p:cNvSpPr>
          <p:nvPr/>
        </p:nvSpPr>
        <p:spPr bwMode="auto">
          <a:xfrm>
            <a:off x="16900934" y="3850733"/>
            <a:ext cx="2713919" cy="2717800"/>
          </a:xfrm>
          <a:prstGeom prst="ellipse">
            <a:avLst/>
          </a:prstGeom>
          <a:solidFill>
            <a:schemeClr val="accent3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751140">
              <a:defRPr/>
            </a:pPr>
            <a:endParaRPr lang="en-US" sz="3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Oval 5"/>
          <p:cNvSpPr>
            <a:spLocks noChangeAspect="1"/>
          </p:cNvSpPr>
          <p:nvPr/>
        </p:nvSpPr>
        <p:spPr bwMode="auto">
          <a:xfrm>
            <a:off x="11117954" y="4888469"/>
            <a:ext cx="2248194" cy="2252133"/>
          </a:xfrm>
          <a:prstGeom prst="ellipse">
            <a:avLst/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751140">
              <a:defRPr/>
            </a:pPr>
            <a:r>
              <a:rPr lang="en-US" sz="300" b="1" dirty="0" smtClean="0">
                <a:solidFill>
                  <a:schemeClr val="bg1"/>
                </a:solidFill>
                <a:latin typeface="+mj-lt"/>
              </a:rPr>
              <a:t>=</a:t>
            </a:r>
            <a:endParaRPr lang="en-US" sz="3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4488402" y="8443457"/>
            <a:ext cx="3769855" cy="83099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ctr" defTabSz="2438522">
              <a:spcBef>
                <a:spcPct val="20000"/>
              </a:spcBef>
              <a:defRPr/>
            </a:pPr>
            <a:r>
              <a:rPr lang="en-US" sz="5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10 boats</a:t>
            </a:r>
            <a:endParaRPr lang="en-US" sz="5400" dirty="0">
              <a:solidFill>
                <a:schemeClr val="tx1">
                  <a:lumMod val="50000"/>
                  <a:lumOff val="50000"/>
                </a:schemeClr>
              </a:solidFill>
              <a:latin typeface="Open Sans"/>
              <a:cs typeface="Open Sans"/>
            </a:endParaRPr>
          </a:p>
        </p:txBody>
      </p:sp>
      <p:sp>
        <p:nvSpPr>
          <p:cNvPr id="12" name="Rectangle 56"/>
          <p:cNvSpPr>
            <a:spLocks noChangeArrowheads="1"/>
          </p:cNvSpPr>
          <p:nvPr/>
        </p:nvSpPr>
        <p:spPr bwMode="auto">
          <a:xfrm>
            <a:off x="4548525" y="6568533"/>
            <a:ext cx="376985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4800" dirty="0" smtClean="0">
                <a:solidFill>
                  <a:srgbClr val="FFFFFF"/>
                </a:solidFill>
                <a:latin typeface="Open Sans"/>
                <a:cs typeface="Open Sans"/>
              </a:rPr>
              <a:t>2010</a:t>
            </a:r>
            <a:endParaRPr lang="en-US" sz="48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15" name="Rectangle 56"/>
          <p:cNvSpPr>
            <a:spLocks noChangeArrowheads="1"/>
          </p:cNvSpPr>
          <p:nvPr/>
        </p:nvSpPr>
        <p:spPr bwMode="auto">
          <a:xfrm>
            <a:off x="10226580" y="5552870"/>
            <a:ext cx="422298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6600" dirty="0" smtClean="0">
                <a:solidFill>
                  <a:srgbClr val="FFFFFF"/>
                </a:solidFill>
                <a:latin typeface="Open Sans"/>
                <a:cs typeface="Open Sans"/>
              </a:rPr>
              <a:t>2011</a:t>
            </a:r>
            <a:endParaRPr lang="en-US" sz="66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16396093" y="6913873"/>
            <a:ext cx="3769855" cy="199439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ctr" defTabSz="2438522">
              <a:spcBef>
                <a:spcPct val="20000"/>
              </a:spcBef>
              <a:defRPr/>
            </a:pPr>
            <a:r>
              <a:rPr lang="en-US" sz="4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Increased profitability</a:t>
            </a:r>
          </a:p>
          <a:p>
            <a:pPr algn="ctr" defTabSz="2438522">
              <a:spcBef>
                <a:spcPct val="20000"/>
              </a:spcBef>
              <a:defRPr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(from prior year)</a:t>
            </a:r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  <a:latin typeface="Open Sans"/>
              <a:cs typeface="Open Sans"/>
            </a:endParaRPr>
          </a:p>
        </p:txBody>
      </p:sp>
      <p:sp>
        <p:nvSpPr>
          <p:cNvPr id="18" name="Rectangle 56"/>
          <p:cNvSpPr>
            <a:spLocks noChangeArrowheads="1"/>
          </p:cNvSpPr>
          <p:nvPr/>
        </p:nvSpPr>
        <p:spPr bwMode="auto">
          <a:xfrm>
            <a:off x="16396093" y="4642320"/>
            <a:ext cx="3769855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8000" dirty="0" smtClean="0">
                <a:solidFill>
                  <a:schemeClr val="bg1"/>
                </a:solidFill>
                <a:latin typeface="Open Sans"/>
                <a:cs typeface="Open Sans"/>
              </a:rPr>
              <a:t>66%</a:t>
            </a:r>
            <a:endParaRPr lang="en-US" sz="8000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35" name="TextBox 34"/>
          <p:cNvSpPr txBox="1"/>
          <p:nvPr/>
        </p:nvSpPr>
        <p:spPr bwMode="auto">
          <a:xfrm>
            <a:off x="10440987" y="7668904"/>
            <a:ext cx="3769855" cy="83099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ctr" defTabSz="2438522">
              <a:spcBef>
                <a:spcPct val="20000"/>
              </a:spcBef>
              <a:defRPr/>
            </a:pPr>
            <a:r>
              <a:rPr lang="en-US" sz="5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30 boats</a:t>
            </a:r>
            <a:endParaRPr lang="en-US" sz="5400" dirty="0">
              <a:solidFill>
                <a:schemeClr val="tx1">
                  <a:lumMod val="50000"/>
                  <a:lumOff val="50000"/>
                </a:schemeClr>
              </a:solidFill>
              <a:latin typeface="Open Sans"/>
              <a:cs typeface="Open San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flipH="1">
            <a:off x="7751977" y="6321778"/>
            <a:ext cx="3048000" cy="59209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13565187" y="5181600"/>
            <a:ext cx="3048000" cy="69182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722438" y="680909"/>
            <a:ext cx="20942300" cy="11294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600" b="1" dirty="0" smtClean="0">
                <a:solidFill>
                  <a:schemeClr val="tx2"/>
                </a:solidFill>
                <a:latin typeface="Open Sans"/>
                <a:cs typeface="Open Sans"/>
              </a:rPr>
              <a:t>Impact of Direct Marketing</a:t>
            </a:r>
            <a:endParaRPr lang="en-US" sz="6600" b="1" dirty="0">
              <a:solidFill>
                <a:schemeClr val="tx2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7367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28" b="7528"/>
          <a:stretch>
            <a:fillRect/>
          </a:stretch>
        </p:blipFill>
        <p:spPr>
          <a:xfrm>
            <a:off x="0" y="0"/>
            <a:ext cx="24387175" cy="13716000"/>
          </a:xfrm>
        </p:spPr>
      </p:pic>
      <p:sp>
        <p:nvSpPr>
          <p:cNvPr id="9" name="Rectangle 8"/>
          <p:cNvSpPr/>
          <p:nvPr/>
        </p:nvSpPr>
        <p:spPr>
          <a:xfrm>
            <a:off x="0" y="2176936"/>
            <a:ext cx="24387175" cy="2643425"/>
          </a:xfrm>
          <a:prstGeom prst="rect">
            <a:avLst/>
          </a:prstGeom>
          <a:solidFill>
            <a:srgbClr val="414F5E">
              <a:alpha val="3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516741" y="2705761"/>
            <a:ext cx="707201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 Black"/>
                <a:cs typeface="Roboto Black"/>
              </a:rPr>
              <a:t>Here we grow</a:t>
            </a:r>
            <a:endParaRPr lang="en-US" sz="8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 Black"/>
              <a:cs typeface="Roboto Black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2811213" y="9101807"/>
            <a:ext cx="7772400" cy="1470025"/>
          </a:xfrm>
          <a:prstGeom prst="rect">
            <a:avLst/>
          </a:prstGeom>
        </p:spPr>
        <p:txBody>
          <a:bodyPr/>
          <a:lstStyle>
            <a:lvl1pPr algn="ctr" defTabSz="1088639" rtl="0" eaLnBrk="1" latinLnBrk="0" hangingPunct="1">
              <a:spcBef>
                <a:spcPct val="0"/>
              </a:spcBef>
              <a:buNone/>
              <a:defRPr sz="10500" kern="1200">
                <a:solidFill>
                  <a:schemeClr val="tx1"/>
                </a:solidFill>
                <a:latin typeface="Open Sans"/>
                <a:ea typeface="+mj-ea"/>
                <a:cs typeface="Open Sans"/>
              </a:defRPr>
            </a:lvl1pPr>
          </a:lstStyle>
          <a:p>
            <a:r>
              <a:rPr lang="en-US" sz="4600" b="1" smtClean="0"/>
              <a:t>2012</a:t>
            </a:r>
            <a:endParaRPr lang="en-US" sz="4600" b="1" dirty="0"/>
          </a:p>
        </p:txBody>
      </p:sp>
    </p:spTree>
    <p:extLst>
      <p:ext uri="{BB962C8B-B14F-4D97-AF65-F5344CB8AC3E}">
        <p14:creationId xmlns:p14="http://schemas.microsoft.com/office/powerpoint/2010/main" val="176622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695" b="20695"/>
          <a:stretch/>
        </p:blipFill>
        <p:spPr>
          <a:xfrm>
            <a:off x="-23090" y="-69283"/>
            <a:ext cx="24410265" cy="6616840"/>
          </a:xfrm>
        </p:spPr>
      </p:pic>
      <p:sp>
        <p:nvSpPr>
          <p:cNvPr id="25" name="Rectangle 24"/>
          <p:cNvSpPr/>
          <p:nvPr/>
        </p:nvSpPr>
        <p:spPr>
          <a:xfrm>
            <a:off x="-23090" y="-69283"/>
            <a:ext cx="24427008" cy="6616840"/>
          </a:xfrm>
          <a:prstGeom prst="rect">
            <a:avLst/>
          </a:prstGeom>
          <a:solidFill>
            <a:srgbClr val="242C34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55" tIns="121878" rIns="243755" bIns="121878" rtlCol="0" anchor="ctr"/>
          <a:lstStyle/>
          <a:p>
            <a:pPr algn="ctr"/>
            <a:endParaRPr lang="en-US" dirty="0">
              <a:solidFill>
                <a:schemeClr val="accent1">
                  <a:lumMod val="50000"/>
                </a:schemeClr>
              </a:solidFill>
              <a:latin typeface="Calibri Light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3459078" y="3870592"/>
            <a:ext cx="17457616" cy="9761182"/>
            <a:chOff x="1763688" y="1124744"/>
            <a:chExt cx="5652564" cy="3166095"/>
          </a:xfrm>
        </p:grpSpPr>
        <p:sp>
          <p:nvSpPr>
            <p:cNvPr id="27" name="Rectangle 26"/>
            <p:cNvSpPr/>
            <p:nvPr/>
          </p:nvSpPr>
          <p:spPr>
            <a:xfrm>
              <a:off x="2699792" y="1397918"/>
              <a:ext cx="3744416" cy="230425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3" descr="F:\Trabajos\Envato\Graphic River\Duckson\Elements\laptop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688" y="1124744"/>
              <a:ext cx="5652564" cy="31660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TextBox 27"/>
          <p:cNvSpPr txBox="1"/>
          <p:nvPr/>
        </p:nvSpPr>
        <p:spPr>
          <a:xfrm>
            <a:off x="1722438" y="1132461"/>
            <a:ext cx="20942300" cy="11294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Open Sans Light"/>
                <a:cs typeface="Open Sans Light"/>
              </a:rPr>
              <a:t>DDS Model expands to</a:t>
            </a:r>
            <a:endParaRPr lang="en-US" sz="6000" dirty="0">
              <a:solidFill>
                <a:schemeClr val="bg1"/>
              </a:solidFill>
              <a:latin typeface="Open Sans Light"/>
              <a:cs typeface="Open Sans Ligh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22438" y="2293274"/>
            <a:ext cx="20942300" cy="8485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  <a:latin typeface="Open Sans"/>
                <a:cs typeface="Open Sans"/>
              </a:rPr>
              <a:t>Louisiana Direct Seafood</a:t>
            </a:r>
            <a:endParaRPr lang="en-US" sz="72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"/>
          <a:stretch>
            <a:fillRect/>
          </a:stretch>
        </p:blipFill>
        <p:spPr>
          <a:xfrm>
            <a:off x="6920553" y="4712797"/>
            <a:ext cx="10549309" cy="6788641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5790" y="-69282"/>
            <a:ext cx="3853029" cy="393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84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5866" y="4648200"/>
            <a:ext cx="4851400" cy="4851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30859" y="4648200"/>
            <a:ext cx="4851400" cy="4851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25852" y="4648200"/>
            <a:ext cx="5600700" cy="4851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73" y="4648200"/>
            <a:ext cx="4851400" cy="48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07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 descr="FQSK882ALP.jpg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26" b="7826"/>
          <a:stretch>
            <a:fillRect/>
          </a:stretch>
        </p:blipFill>
        <p:spPr/>
      </p:pic>
      <p:sp>
        <p:nvSpPr>
          <p:cNvPr id="33" name="Rectangle 32"/>
          <p:cNvSpPr/>
          <p:nvPr/>
        </p:nvSpPr>
        <p:spPr>
          <a:xfrm>
            <a:off x="-39832" y="0"/>
            <a:ext cx="24427007" cy="13716000"/>
          </a:xfrm>
          <a:prstGeom prst="rect">
            <a:avLst/>
          </a:prstGeom>
          <a:solidFill>
            <a:srgbClr val="242C34">
              <a:alpha val="5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55" tIns="121878" rIns="243755" bIns="121878" rtlCol="0" anchor="ctr"/>
          <a:lstStyle/>
          <a:p>
            <a:pPr algn="ctr"/>
            <a:endParaRPr lang="en-US" dirty="0">
              <a:solidFill>
                <a:schemeClr val="accent1">
                  <a:lumMod val="50000"/>
                </a:schemeClr>
              </a:solidFill>
              <a:latin typeface="Calibri Light"/>
            </a:endParaRPr>
          </a:p>
        </p:txBody>
      </p:sp>
      <p:pic>
        <p:nvPicPr>
          <p:cNvPr id="29" name="Picture 28" descr="Smart-Mobile-Mockup-Templa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44901"/>
            <a:ext cx="11469595" cy="10071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12156328" y="5137918"/>
            <a:ext cx="10536632" cy="34920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dirty="0" err="1">
                <a:solidFill>
                  <a:schemeClr val="bg1"/>
                </a:solidFill>
                <a:latin typeface="Open Sans"/>
                <a:cs typeface="Open Sans"/>
              </a:rPr>
              <a:t>Delcambre</a:t>
            </a:r>
            <a:r>
              <a:rPr lang="en-US" sz="5400" dirty="0">
                <a:solidFill>
                  <a:schemeClr val="bg1"/>
                </a:solidFill>
                <a:latin typeface="Open Sans"/>
                <a:cs typeface="Open Sans"/>
              </a:rPr>
              <a:t> Direct Seafood leads the other sites, entering the world of Facebook with incredible success.</a:t>
            </a:r>
          </a:p>
        </p:txBody>
      </p:sp>
      <p:pic>
        <p:nvPicPr>
          <p:cNvPr id="4" name="Picture Placeholder 3" descr="DDS-FBpage2.png"/>
          <p:cNvPicPr>
            <a:picLocks noGrp="1" noChangeAspect="1"/>
          </p:cNvPicPr>
          <p:nvPr>
            <p:ph type="pic" sz="quarter" idx="15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76" b="2876"/>
          <a:stretch>
            <a:fillRect/>
          </a:stretch>
        </p:blipFill>
        <p:spPr/>
      </p:pic>
      <p:sp>
        <p:nvSpPr>
          <p:cNvPr id="13" name="TextBox 12"/>
          <p:cNvSpPr txBox="1"/>
          <p:nvPr/>
        </p:nvSpPr>
        <p:spPr>
          <a:xfrm>
            <a:off x="1722438" y="1843080"/>
            <a:ext cx="20942300" cy="8485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  <a:latin typeface="Open Sans"/>
                <a:cs typeface="Open Sans"/>
              </a:rPr>
              <a:t>Facebook Launch</a:t>
            </a:r>
            <a:endParaRPr lang="en-US" sz="72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35503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744" y="-966717"/>
            <a:ext cx="24844162" cy="1656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71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lcambreDirect_poster_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232" y="1010051"/>
            <a:ext cx="10015032" cy="12705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5" descr="POD_Sticker2013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38104" y="2408997"/>
            <a:ext cx="4233017" cy="4236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Del_RackCard_fron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12395">
            <a:off x="12437723" y="966642"/>
            <a:ext cx="3955251" cy="8898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DelcambreDirect_6x2'banner_pp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9477" y="8943866"/>
            <a:ext cx="14537698" cy="4363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835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zigZag">
          <a:fgClr>
            <a:schemeClr val="bg1"/>
          </a:fgClr>
          <a:bgClr>
            <a:schemeClr val="accent1">
              <a:lumMod val="20000"/>
              <a:lumOff val="8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628031" y="2163111"/>
            <a:ext cx="16852696" cy="9787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Consumers prefer </a:t>
            </a:r>
            <a:br>
              <a:rPr lang="en-US" sz="80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</a:br>
            <a:r>
              <a:rPr lang="en-US" sz="80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local seafood over imports </a:t>
            </a:r>
            <a:br>
              <a:rPr lang="en-US" sz="80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</a:br>
            <a:r>
              <a:rPr lang="en-US" sz="80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when they visit the coast, </a:t>
            </a:r>
            <a:r>
              <a:rPr lang="en-US" sz="8000" b="1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/>
            </a:r>
            <a:br>
              <a:rPr lang="en-US" sz="8000" b="1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</a:br>
            <a:r>
              <a:rPr lang="en-US" sz="130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but they do not know where to find local products in season.</a:t>
            </a:r>
          </a:p>
        </p:txBody>
      </p:sp>
    </p:spTree>
    <p:extLst>
      <p:ext uri="{BB962C8B-B14F-4D97-AF65-F5344CB8AC3E}">
        <p14:creationId xmlns:p14="http://schemas.microsoft.com/office/powerpoint/2010/main" val="381687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armersMarketDebutedit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7175" cy="1371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87072" y="2747262"/>
            <a:ext cx="1995880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3800" dirty="0" smtClean="0">
                <a:solidFill>
                  <a:schemeClr val="accent3">
                    <a:lumMod val="75000"/>
                  </a:schemeClr>
                </a:solidFill>
                <a:latin typeface="Roboto Black"/>
                <a:cs typeface="Roboto Black"/>
              </a:rPr>
              <a:t>NO LOOKING BACK</a:t>
            </a:r>
          </a:p>
        </p:txBody>
      </p:sp>
    </p:spTree>
    <p:extLst>
      <p:ext uri="{BB962C8B-B14F-4D97-AF65-F5344CB8AC3E}">
        <p14:creationId xmlns:p14="http://schemas.microsoft.com/office/powerpoint/2010/main" val="167924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SFM_poster_11x17_print2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0131" y="4123237"/>
            <a:ext cx="5732838" cy="885984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1" name="Picture 10" descr="DSFM_RackCard_05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18982">
            <a:off x="12647715" y="5340815"/>
            <a:ext cx="2952541" cy="6976661"/>
          </a:xfrm>
          <a:prstGeom prst="rect">
            <a:avLst/>
          </a:prstGeom>
          <a:ln w="3175" cmpd="sng">
            <a:solidFill>
              <a:srgbClr val="D9D9D9"/>
            </a:solidFill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722438" y="680909"/>
            <a:ext cx="16283292" cy="11294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600" b="1" dirty="0" err="1" smtClean="0">
                <a:solidFill>
                  <a:schemeClr val="tx2"/>
                </a:solidFill>
                <a:latin typeface="Open Sans"/>
                <a:cs typeface="Open Sans"/>
              </a:rPr>
              <a:t>Delcambre</a:t>
            </a:r>
            <a:r>
              <a:rPr lang="en-US" sz="6600" b="1" dirty="0" smtClean="0">
                <a:solidFill>
                  <a:schemeClr val="tx2"/>
                </a:solidFill>
                <a:latin typeface="Open Sans"/>
                <a:cs typeface="Open Sans"/>
              </a:rPr>
              <a:t> Seafood &amp; Farmers Market</a:t>
            </a:r>
            <a:endParaRPr lang="en-US" sz="6600" b="1" dirty="0">
              <a:solidFill>
                <a:schemeClr val="tx2"/>
              </a:solidFill>
              <a:latin typeface="Open Sans"/>
              <a:cs typeface="Open San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62040" y="2097613"/>
            <a:ext cx="3259931" cy="12186961"/>
          </a:xfrm>
          <a:prstGeom prst="rect">
            <a:avLst/>
          </a:prstGeom>
        </p:spPr>
      </p:pic>
      <p:pic>
        <p:nvPicPr>
          <p:cNvPr id="10" name="Picture 9" descr="DSFM_RackCard_05.pd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4433" y="3156840"/>
            <a:ext cx="3289300" cy="7772400"/>
          </a:xfrm>
          <a:prstGeom prst="rect">
            <a:avLst/>
          </a:prstGeom>
          <a:ln w="3175" cmpd="sng">
            <a:solidFill>
              <a:srgbClr val="D9D9D9"/>
            </a:solidFill>
          </a:ln>
          <a:effectLst/>
        </p:spPr>
      </p:pic>
      <p:pic>
        <p:nvPicPr>
          <p:cNvPr id="13" name="Picture 12" descr="DSFMweb browser.pd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096" y="4405707"/>
            <a:ext cx="8570945" cy="86105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22438" y="1685682"/>
            <a:ext cx="20942300" cy="8485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 smtClean="0">
                <a:latin typeface="Open Sans"/>
                <a:cs typeface="Open Sans"/>
              </a:rPr>
              <a:t>Opening day in March brought over 2,000 attendees.</a:t>
            </a:r>
            <a:endParaRPr lang="en-US" sz="4000" dirty="0"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61442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DulacDemoNetting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25" r="11525"/>
          <a:stretch>
            <a:fillRect/>
          </a:stretch>
        </p:blipFill>
        <p:spPr/>
      </p:pic>
      <p:sp>
        <p:nvSpPr>
          <p:cNvPr id="7" name="Text Placeholder 3"/>
          <p:cNvSpPr txBox="1">
            <a:spLocks/>
          </p:cNvSpPr>
          <p:nvPr/>
        </p:nvSpPr>
        <p:spPr>
          <a:xfrm>
            <a:off x="1792287" y="2790825"/>
            <a:ext cx="9637341" cy="7538936"/>
          </a:xfrm>
          <a:prstGeom prst="rect">
            <a:avLst/>
          </a:prstGeom>
        </p:spPr>
        <p:txBody>
          <a:bodyPr/>
          <a:lstStyle>
            <a:lvl1pPr marL="0" indent="0" algn="l" defTabSz="1088639" rtl="0" eaLnBrk="1" latinLnBrk="0" hangingPunct="1">
              <a:spcBef>
                <a:spcPct val="20000"/>
              </a:spcBef>
              <a:buFont typeface="Arial"/>
              <a:buNone/>
              <a:defRPr sz="76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1pPr>
            <a:lvl2pPr marL="1088639" indent="0" algn="l" defTabSz="1088639" rtl="0" eaLnBrk="1" latinLnBrk="0" hangingPunct="1">
              <a:spcBef>
                <a:spcPct val="20000"/>
              </a:spcBef>
              <a:buFont typeface="Arial"/>
              <a:buNone/>
              <a:defRPr sz="67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2pPr>
            <a:lvl3pPr marL="2177278" indent="0" algn="l" defTabSz="1088639" rtl="0" eaLnBrk="1" latinLnBrk="0" hangingPunct="1">
              <a:spcBef>
                <a:spcPct val="20000"/>
              </a:spcBef>
              <a:buFont typeface="Arial"/>
              <a:buNone/>
              <a:defRPr sz="57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3pPr>
            <a:lvl4pPr marL="3265917" indent="0" algn="l" defTabSz="1088639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4pPr>
            <a:lvl5pPr marL="4354556" indent="0" algn="l" defTabSz="1088639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5pPr>
            <a:lvl6pPr marL="5987514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76153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64792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253431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Overall Goal</a:t>
            </a:r>
          </a:p>
          <a:p>
            <a:r>
              <a:rPr lang="en-US" sz="4400" dirty="0">
                <a:solidFill>
                  <a:schemeClr val="accent3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To improve the economic viability and resource stewardship of Louisiana’s commercial fishing </a:t>
            </a:r>
            <a:r>
              <a:rPr lang="en-US" sz="4400" dirty="0" smtClean="0">
                <a:solidFill>
                  <a:schemeClr val="accent3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industry.</a:t>
            </a:r>
            <a:endParaRPr lang="en-US" sz="4400" dirty="0">
              <a:solidFill>
                <a:schemeClr val="accent3">
                  <a:lumMod val="5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0" name="TextBox 31"/>
          <p:cNvSpPr txBox="1">
            <a:spLocks noChangeArrowheads="1"/>
          </p:cNvSpPr>
          <p:nvPr/>
        </p:nvSpPr>
        <p:spPr bwMode="auto">
          <a:xfrm>
            <a:off x="16521001" y="12212877"/>
            <a:ext cx="3366317" cy="1477328"/>
          </a:xfrm>
          <a:prstGeom prst="rect">
            <a:avLst/>
          </a:prstGeom>
          <a:solidFill>
            <a:schemeClr val="tx2">
              <a:lumMod val="60000"/>
              <a:lumOff val="40000"/>
              <a:alpha val="4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d-ID" sz="9000" b="1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2013</a:t>
            </a:r>
            <a:endParaRPr lang="id-ID" sz="9000" b="1" dirty="0">
              <a:solidFill>
                <a:schemeClr val="accent1"/>
              </a:solidFill>
              <a:latin typeface="Open Sans Light"/>
              <a:cs typeface="Open Sans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22438" y="680909"/>
            <a:ext cx="20942300" cy="11294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600" b="1" smtClean="0">
                <a:solidFill>
                  <a:schemeClr val="tx2"/>
                </a:solidFill>
                <a:latin typeface="Open Sans"/>
                <a:cs typeface="Open Sans"/>
              </a:rPr>
              <a:t>Enter Louisiana </a:t>
            </a:r>
            <a:r>
              <a:rPr lang="en-US" sz="6600" b="1" dirty="0" smtClean="0">
                <a:solidFill>
                  <a:schemeClr val="tx2"/>
                </a:solidFill>
                <a:latin typeface="Open Sans"/>
                <a:cs typeface="Open Sans"/>
              </a:rPr>
              <a:t>Fisheries Forward</a:t>
            </a:r>
            <a:endParaRPr lang="en-US" sz="6600" b="1" dirty="0">
              <a:solidFill>
                <a:schemeClr val="tx2"/>
              </a:solidFill>
              <a:latin typeface="Open Sans"/>
              <a:cs typeface="Open Sans"/>
            </a:endParaRPr>
          </a:p>
        </p:txBody>
      </p:sp>
      <p:pic>
        <p:nvPicPr>
          <p:cNvPr id="9" name="Content Placeholder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427" y="9921157"/>
            <a:ext cx="3605037" cy="23110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0171" y="10198952"/>
            <a:ext cx="2848279" cy="1944547"/>
          </a:xfrm>
          <a:prstGeom prst="rect">
            <a:avLst/>
          </a:prstGeom>
        </p:spPr>
      </p:pic>
      <p:pic>
        <p:nvPicPr>
          <p:cNvPr id="12" name="Content Placeholder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49854" y="9610197"/>
            <a:ext cx="2814755" cy="2824681"/>
          </a:xfrm>
          <a:prstGeom prst="rect">
            <a:avLst/>
          </a:prstGeom>
        </p:spPr>
      </p:pic>
      <p:pic>
        <p:nvPicPr>
          <p:cNvPr id="13" name="Picture 12" descr="LA_FisheriesForwar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6706" y="6996738"/>
            <a:ext cx="7320151" cy="215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29498" y="-436532"/>
            <a:ext cx="25207395" cy="1674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9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youCarlinCove2015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3014156"/>
            <a:ext cx="24387174" cy="1829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23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77804" y="-2069376"/>
            <a:ext cx="24704665" cy="1852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622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3606" y="-362887"/>
            <a:ext cx="24931504" cy="16621003"/>
          </a:xfrm>
        </p:spPr>
      </p:pic>
      <p:sp>
        <p:nvSpPr>
          <p:cNvPr id="5" name="Rectangle 4"/>
          <p:cNvSpPr/>
          <p:nvPr/>
        </p:nvSpPr>
        <p:spPr>
          <a:xfrm>
            <a:off x="0" y="2176936"/>
            <a:ext cx="24387175" cy="2643425"/>
          </a:xfrm>
          <a:prstGeom prst="rect">
            <a:avLst/>
          </a:prstGeom>
          <a:solidFill>
            <a:srgbClr val="414F5E">
              <a:alpha val="4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16741" y="2705761"/>
            <a:ext cx="208462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 Black"/>
                <a:cs typeface="Roboto Black"/>
              </a:rPr>
              <a:t>Toward quality improvement</a:t>
            </a:r>
            <a:endParaRPr lang="en-US" sz="8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 Black"/>
              <a:cs typeface="Roboto Black"/>
            </a:endParaRPr>
          </a:p>
        </p:txBody>
      </p:sp>
    </p:spTree>
    <p:extLst>
      <p:ext uri="{BB962C8B-B14F-4D97-AF65-F5344CB8AC3E}">
        <p14:creationId xmlns:p14="http://schemas.microsoft.com/office/powerpoint/2010/main" val="86993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722438" y="680909"/>
            <a:ext cx="16283292" cy="11294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6600" b="1" dirty="0">
              <a:solidFill>
                <a:schemeClr val="tx2"/>
              </a:solidFill>
              <a:latin typeface="Open Sans"/>
              <a:cs typeface="Open Sans"/>
            </a:endParaRPr>
          </a:p>
        </p:txBody>
      </p:sp>
      <p:pic>
        <p:nvPicPr>
          <p:cNvPr id="5" name="Picture 2" descr="G:\A SEAFOOD PHOTO COLLECTION\1 select pics for Promo board and Rouses And Summit talks\DSC_027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22090" y="1810336"/>
            <a:ext cx="11338405" cy="7530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8804"/>
          <a:stretch/>
        </p:blipFill>
        <p:spPr bwMode="auto">
          <a:xfrm>
            <a:off x="1163541" y="1810336"/>
            <a:ext cx="8044730" cy="7668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16608" y="10415537"/>
            <a:ext cx="20943887" cy="23071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4800" dirty="0" smtClean="0">
                <a:latin typeface="Open Sans"/>
                <a:cs typeface="Open Sans"/>
              </a:rPr>
              <a:t>ELIMINATING BLACK SPOT</a:t>
            </a:r>
            <a:endParaRPr lang="en-US" sz="4800" dirty="0">
              <a:latin typeface="Open Sans Light"/>
              <a:cs typeface="Open Sans Light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7665999" y="5057739"/>
            <a:ext cx="4853620" cy="1587631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9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722438" y="680909"/>
            <a:ext cx="20942300" cy="11294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600" b="1" dirty="0" smtClean="0">
                <a:solidFill>
                  <a:schemeClr val="tx2"/>
                </a:solidFill>
                <a:latin typeface="Open Sans"/>
                <a:cs typeface="Open Sans"/>
              </a:rPr>
              <a:t>Education of Fishermen</a:t>
            </a:r>
            <a:endParaRPr lang="en-US" sz="6600" b="1" dirty="0">
              <a:solidFill>
                <a:schemeClr val="tx2"/>
              </a:solidFill>
              <a:latin typeface="Open Sans"/>
              <a:cs typeface="Open San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20851" y="2275376"/>
            <a:ext cx="20943887" cy="23071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4800" dirty="0" smtClean="0">
                <a:latin typeface="Open Sans"/>
                <a:cs typeface="Open Sans"/>
              </a:rPr>
              <a:t>COLD CHAIN MANAGEMENT</a:t>
            </a:r>
            <a:endParaRPr lang="en-US" sz="4800" dirty="0">
              <a:latin typeface="Open Sans Light"/>
              <a:cs typeface="Open Sans Light"/>
            </a:endParaRPr>
          </a:p>
        </p:txBody>
      </p:sp>
      <p:graphicFrame>
        <p:nvGraphicFramePr>
          <p:cNvPr id="10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8633102"/>
              </p:ext>
            </p:extLst>
          </p:nvPr>
        </p:nvGraphicFramePr>
        <p:xfrm>
          <a:off x="2449491" y="4490729"/>
          <a:ext cx="19732008" cy="69643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1301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10403504" y="4169563"/>
            <a:ext cx="18854545" cy="954071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 smtClean="0">
                <a:latin typeface="Open Sans"/>
                <a:cs typeface="Open Sans"/>
              </a:rPr>
              <a:t>Chilled water system</a:t>
            </a:r>
            <a:endParaRPr lang="en-US" sz="4000" b="1" dirty="0">
              <a:latin typeface="Open Sans"/>
              <a:cs typeface="Open San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103717" y="7322750"/>
            <a:ext cx="10413601" cy="954071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 smtClean="0">
                <a:latin typeface="Open Sans"/>
                <a:cs typeface="Open Sans"/>
              </a:rPr>
              <a:t>Proper brine freezing so no hot spots</a:t>
            </a:r>
            <a:endParaRPr lang="en-US" sz="4000" b="1" dirty="0">
              <a:latin typeface="Open Sans"/>
              <a:cs typeface="Open San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722438" y="680909"/>
            <a:ext cx="20942300" cy="11294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600" b="1" dirty="0" smtClean="0">
                <a:solidFill>
                  <a:schemeClr val="tx2"/>
                </a:solidFill>
                <a:latin typeface="Open Sans"/>
                <a:cs typeface="Open Sans"/>
              </a:rPr>
              <a:t>New &amp; Improved Refrigeration Techniques</a:t>
            </a:r>
            <a:endParaRPr lang="en-US" sz="6600" b="1" dirty="0">
              <a:solidFill>
                <a:schemeClr val="tx2"/>
              </a:solidFill>
              <a:latin typeface="Open Sans"/>
              <a:cs typeface="Open Sans"/>
            </a:endParaRPr>
          </a:p>
        </p:txBody>
      </p:sp>
      <p:sp>
        <p:nvSpPr>
          <p:cNvPr id="51" name="Round Same Side Corner Rectangle 50"/>
          <p:cNvSpPr/>
          <p:nvPr/>
        </p:nvSpPr>
        <p:spPr>
          <a:xfrm rot="10800000" flipH="1">
            <a:off x="9887843" y="4146783"/>
            <a:ext cx="109697" cy="1325064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endParaRPr lang="bg-BG" dirty="0">
              <a:latin typeface="Calibri Ligh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624063" y="3784561"/>
            <a:ext cx="1150315" cy="1800503"/>
          </a:xfrm>
          <a:prstGeom prst="rect">
            <a:avLst/>
          </a:prstGeom>
          <a:noFill/>
        </p:spPr>
        <p:txBody>
          <a:bodyPr wrap="none" lIns="182889" tIns="91445" rIns="182889" bIns="91445" rtlCol="0">
            <a:spAutoFit/>
          </a:bodyPr>
          <a:lstStyle/>
          <a:p>
            <a:r>
              <a:rPr lang="id-ID" sz="10500" b="1" dirty="0" smtClean="0">
                <a:latin typeface="Lato Regular"/>
                <a:cs typeface="Lato Regular"/>
              </a:rPr>
              <a:t>1</a:t>
            </a:r>
            <a:endParaRPr lang="id-ID" sz="10500" b="1" dirty="0">
              <a:latin typeface="Lato Regular"/>
              <a:cs typeface="Lato Regular"/>
            </a:endParaRPr>
          </a:p>
        </p:txBody>
      </p:sp>
      <p:sp>
        <p:nvSpPr>
          <p:cNvPr id="54" name="Round Same Side Corner Rectangle 53"/>
          <p:cNvSpPr/>
          <p:nvPr/>
        </p:nvSpPr>
        <p:spPr>
          <a:xfrm rot="10800000" flipH="1">
            <a:off x="5585091" y="7241680"/>
            <a:ext cx="109697" cy="1325064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endParaRPr lang="bg-BG" dirty="0">
              <a:latin typeface="Calibri Light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301996" y="6909318"/>
            <a:ext cx="1150315" cy="1800503"/>
          </a:xfrm>
          <a:prstGeom prst="rect">
            <a:avLst/>
          </a:prstGeom>
          <a:noFill/>
        </p:spPr>
        <p:txBody>
          <a:bodyPr wrap="none" lIns="182889" tIns="91445" rIns="182889" bIns="91445" rtlCol="0">
            <a:spAutoFit/>
          </a:bodyPr>
          <a:lstStyle/>
          <a:p>
            <a:r>
              <a:rPr lang="id-ID" sz="10500" b="1" dirty="0" smtClean="0">
                <a:latin typeface="Lato Regular"/>
                <a:cs typeface="Lato Regular"/>
              </a:rPr>
              <a:t>2</a:t>
            </a:r>
            <a:endParaRPr lang="id-ID" sz="10500" b="1" dirty="0">
              <a:latin typeface="Lato Regular"/>
              <a:cs typeface="Lato Regular"/>
            </a:endParaRPr>
          </a:p>
        </p:txBody>
      </p:sp>
      <p:sp>
        <p:nvSpPr>
          <p:cNvPr id="56" name="Round Same Side Corner Rectangle 55"/>
          <p:cNvSpPr/>
          <p:nvPr/>
        </p:nvSpPr>
        <p:spPr>
          <a:xfrm rot="10800000" flipH="1">
            <a:off x="9914264" y="10986972"/>
            <a:ext cx="109697" cy="1325064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endParaRPr lang="bg-BG" dirty="0">
              <a:latin typeface="Calibri Light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8624063" y="10612536"/>
            <a:ext cx="1150315" cy="1800503"/>
          </a:xfrm>
          <a:prstGeom prst="rect">
            <a:avLst/>
          </a:prstGeom>
          <a:noFill/>
        </p:spPr>
        <p:txBody>
          <a:bodyPr wrap="none" lIns="182889" tIns="91445" rIns="182889" bIns="91445" rtlCol="0">
            <a:spAutoFit/>
          </a:bodyPr>
          <a:lstStyle/>
          <a:p>
            <a:r>
              <a:rPr lang="id-ID" sz="10500" b="1" dirty="0" smtClean="0">
                <a:latin typeface="Lato Regular"/>
                <a:cs typeface="Lato Regular"/>
              </a:rPr>
              <a:t>3</a:t>
            </a:r>
            <a:endParaRPr lang="id-ID" sz="10500" b="1" dirty="0">
              <a:latin typeface="Lato Regular"/>
              <a:cs typeface="Lato Regular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0432890" y="11199528"/>
            <a:ext cx="18854545" cy="954071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 smtClean="0">
                <a:latin typeface="Open Sans"/>
                <a:cs typeface="Open Sans"/>
              </a:rPr>
              <a:t>Plate freezing, at sea and at the dock</a:t>
            </a:r>
            <a:endParaRPr lang="en-US" sz="4000" b="1" dirty="0">
              <a:latin typeface="Open Sans"/>
              <a:cs typeface="Open Sans"/>
            </a:endParaRPr>
          </a:p>
        </p:txBody>
      </p:sp>
      <p:pic>
        <p:nvPicPr>
          <p:cNvPr id="2" name="Picture 1" descr="Loosebagshrimpclose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48494" y="5590919"/>
            <a:ext cx="6516243" cy="4314466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5235" y="1864185"/>
            <a:ext cx="3443835" cy="4610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7453" y="9126211"/>
            <a:ext cx="5849716" cy="414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93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9382" y="0"/>
            <a:ext cx="24896557" cy="1381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50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722438" y="680909"/>
            <a:ext cx="16283292" cy="11294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600" b="1" dirty="0" smtClean="0">
                <a:solidFill>
                  <a:schemeClr val="tx2"/>
                </a:solidFill>
                <a:latin typeface="Open Sans"/>
                <a:cs typeface="Open Sans"/>
              </a:rPr>
              <a:t>Wild Plate Frozen</a:t>
            </a:r>
            <a:endParaRPr lang="en-US" sz="6600" b="1" dirty="0">
              <a:solidFill>
                <a:schemeClr val="tx2"/>
              </a:solidFill>
              <a:latin typeface="Open Sans"/>
              <a:cs typeface="Open San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22438" y="1685682"/>
            <a:ext cx="20942300" cy="8485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 smtClean="0">
                <a:latin typeface="Open Sans"/>
                <a:cs typeface="Open Sans"/>
              </a:rPr>
              <a:t>Brand and operating procedures in development</a:t>
            </a:r>
            <a:endParaRPr lang="en-US" sz="4000" dirty="0">
              <a:latin typeface="Open Sans"/>
              <a:cs typeface="Open Sans"/>
            </a:endParaRPr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92" b="7792"/>
          <a:stretch/>
        </p:blipFill>
        <p:spPr bwMode="auto">
          <a:xfrm flipV="1">
            <a:off x="9181703" y="3617163"/>
            <a:ext cx="13483035" cy="8539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LaLtd_FrozenAtSe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4198" y="4128157"/>
            <a:ext cx="71374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20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0722" y="-2609586"/>
            <a:ext cx="24812433" cy="186093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98495" y="544330"/>
            <a:ext cx="24820206" cy="3923847"/>
          </a:xfrm>
          <a:prstGeom prst="rect">
            <a:avLst/>
          </a:prstGeom>
          <a:solidFill>
            <a:srgbClr val="414F5E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496911" y="1416717"/>
            <a:ext cx="22090777" cy="2870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5400" dirty="0" smtClean="0">
                <a:solidFill>
                  <a:srgbClr val="FFFFFF"/>
                </a:solidFill>
              </a:rPr>
              <a:t>Meeting </a:t>
            </a:r>
            <a:r>
              <a:rPr lang="en-US" sz="5400" dirty="0">
                <a:solidFill>
                  <a:srgbClr val="FFFFFF"/>
                </a:solidFill>
              </a:rPr>
              <a:t>the rising consumer demand for ready-to-cook, local seafood</a:t>
            </a:r>
            <a:r>
              <a:rPr lang="en-US" sz="5400" dirty="0" smtClean="0">
                <a:solidFill>
                  <a:srgbClr val="FFFFFF"/>
                </a:solidFill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sz="13800" dirty="0" smtClean="0">
                <a:solidFill>
                  <a:srgbClr val="FFFFFF"/>
                </a:solidFill>
                <a:latin typeface="Roboto Black"/>
                <a:cs typeface="Roboto Black"/>
              </a:rPr>
              <a:t>MICRO</a:t>
            </a:r>
            <a:r>
              <a:rPr lang="en-US" sz="5400" dirty="0" smtClean="0">
                <a:solidFill>
                  <a:srgbClr val="FFFFFF"/>
                </a:solidFill>
                <a:latin typeface="Roboto Black"/>
                <a:cs typeface="Roboto Black"/>
              </a:rPr>
              <a:t>  </a:t>
            </a:r>
            <a:r>
              <a:rPr lang="en-US" sz="13800" dirty="0" smtClean="0">
                <a:solidFill>
                  <a:schemeClr val="bg1"/>
                </a:solidFill>
                <a:latin typeface="Roboto Black"/>
                <a:cs typeface="Roboto Black"/>
              </a:rPr>
              <a:t>PROCESSING</a:t>
            </a:r>
          </a:p>
        </p:txBody>
      </p:sp>
    </p:spTree>
    <p:extLst>
      <p:ext uri="{BB962C8B-B14F-4D97-AF65-F5344CB8AC3E}">
        <p14:creationId xmlns:p14="http://schemas.microsoft.com/office/powerpoint/2010/main" val="360189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3129686" y="799193"/>
            <a:ext cx="10746712" cy="22009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600" b="1" i="1" dirty="0" smtClean="0">
                <a:solidFill>
                  <a:schemeClr val="tx2"/>
                </a:solidFill>
                <a:latin typeface="Open Sans"/>
                <a:cs typeface="Open Sans"/>
              </a:rPr>
              <a:t>Three-way</a:t>
            </a:r>
          </a:p>
          <a:p>
            <a:r>
              <a:rPr lang="en-US" sz="6600" b="1" i="1" dirty="0" smtClean="0">
                <a:solidFill>
                  <a:schemeClr val="tx2"/>
                </a:solidFill>
                <a:latin typeface="Open Sans"/>
                <a:cs typeface="Open Sans"/>
              </a:rPr>
              <a:t>interactions</a:t>
            </a:r>
            <a:endParaRPr lang="en-US" sz="6000" b="1" dirty="0">
              <a:solidFill>
                <a:schemeClr val="tx2"/>
              </a:solidFill>
              <a:latin typeface="Open Sans"/>
              <a:cs typeface="Open Sans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13192592" y="3474038"/>
            <a:ext cx="1463040" cy="14630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15250533" y="3648549"/>
            <a:ext cx="6257491" cy="295549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sz="4400" b="1" dirty="0" smtClean="0">
                <a:latin typeface="Open Sans"/>
                <a:cs typeface="Open Sans"/>
              </a:rPr>
              <a:t>Outreach</a:t>
            </a:r>
          </a:p>
          <a:p>
            <a:pPr marL="571500" indent="-571500">
              <a:lnSpc>
                <a:spcPct val="130000"/>
              </a:lnSpc>
              <a:buFont typeface="Arial"/>
              <a:buChar char="•"/>
            </a:pPr>
            <a:r>
              <a:rPr lang="en-US" sz="3600" b="1" dirty="0" smtClean="0">
                <a:latin typeface="Open Sans"/>
                <a:cs typeface="Open Sans"/>
              </a:rPr>
              <a:t>Compliance</a:t>
            </a:r>
          </a:p>
          <a:p>
            <a:pPr marL="571500" indent="-571500">
              <a:lnSpc>
                <a:spcPct val="130000"/>
              </a:lnSpc>
              <a:buFont typeface="Arial"/>
              <a:buChar char="•"/>
            </a:pPr>
            <a:r>
              <a:rPr lang="en-US" sz="3600" b="1" dirty="0" smtClean="0">
                <a:latin typeface="Open Sans"/>
                <a:cs typeface="Open Sans"/>
              </a:rPr>
              <a:t>Rule changes</a:t>
            </a:r>
          </a:p>
          <a:p>
            <a:pPr marL="571500" indent="-571500">
              <a:lnSpc>
                <a:spcPct val="130000"/>
              </a:lnSpc>
              <a:buFont typeface="Arial"/>
              <a:buChar char="•"/>
            </a:pPr>
            <a:r>
              <a:rPr lang="en-US" sz="3600" b="1" dirty="0" smtClean="0">
                <a:latin typeface="Open Sans"/>
                <a:cs typeface="Open Sans"/>
              </a:rPr>
              <a:t>Rapid response</a:t>
            </a:r>
            <a:endParaRPr lang="en-US" sz="3600" b="1" dirty="0">
              <a:latin typeface="Open Sans"/>
              <a:cs typeface="Open Sans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13192592" y="10512848"/>
            <a:ext cx="1463040" cy="146304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2" name="Freeform 29"/>
          <p:cNvSpPr>
            <a:spLocks/>
          </p:cNvSpPr>
          <p:nvPr/>
        </p:nvSpPr>
        <p:spPr bwMode="auto">
          <a:xfrm>
            <a:off x="13636767" y="3974772"/>
            <a:ext cx="530705" cy="409519"/>
          </a:xfrm>
          <a:custGeom>
            <a:avLst/>
            <a:gdLst/>
            <a:ahLst/>
            <a:cxnLst>
              <a:cxn ang="0">
                <a:pos x="58" y="12"/>
              </a:cxn>
              <a:cxn ang="0">
                <a:pos x="30" y="39"/>
              </a:cxn>
              <a:cxn ang="0">
                <a:pos x="25" y="44"/>
              </a:cxn>
              <a:cxn ang="0">
                <a:pos x="23" y="45"/>
              </a:cxn>
              <a:cxn ang="0">
                <a:pos x="20" y="44"/>
              </a:cxn>
              <a:cxn ang="0">
                <a:pos x="15" y="39"/>
              </a:cxn>
              <a:cxn ang="0">
                <a:pos x="1" y="26"/>
              </a:cxn>
              <a:cxn ang="0">
                <a:pos x="0" y="23"/>
              </a:cxn>
              <a:cxn ang="0">
                <a:pos x="1" y="20"/>
              </a:cxn>
              <a:cxn ang="0">
                <a:pos x="6" y="15"/>
              </a:cxn>
              <a:cxn ang="0">
                <a:pos x="9" y="14"/>
              </a:cxn>
              <a:cxn ang="0">
                <a:pos x="11" y="15"/>
              </a:cxn>
              <a:cxn ang="0">
                <a:pos x="23" y="26"/>
              </a:cxn>
              <a:cxn ang="0">
                <a:pos x="47" y="1"/>
              </a:cxn>
              <a:cxn ang="0">
                <a:pos x="50" y="0"/>
              </a:cxn>
              <a:cxn ang="0">
                <a:pos x="53" y="1"/>
              </a:cxn>
              <a:cxn ang="0">
                <a:pos x="58" y="7"/>
              </a:cxn>
              <a:cxn ang="0">
                <a:pos x="59" y="9"/>
              </a:cxn>
              <a:cxn ang="0">
                <a:pos x="58" y="12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3192592" y="6969012"/>
            <a:ext cx="1463040" cy="1463040"/>
            <a:chOff x="12875104" y="6572162"/>
            <a:chExt cx="1463040" cy="1463040"/>
          </a:xfrm>
        </p:grpSpPr>
        <p:sp>
          <p:nvSpPr>
            <p:cNvPr id="79" name="Rectangle 78"/>
            <p:cNvSpPr/>
            <p:nvPr/>
          </p:nvSpPr>
          <p:spPr>
            <a:xfrm>
              <a:off x="12875104" y="6572162"/>
              <a:ext cx="1463040" cy="14630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29"/>
            <p:cNvSpPr>
              <a:spLocks/>
            </p:cNvSpPr>
            <p:nvPr/>
          </p:nvSpPr>
          <p:spPr bwMode="auto">
            <a:xfrm>
              <a:off x="13319279" y="7106924"/>
              <a:ext cx="530705" cy="409519"/>
            </a:xfrm>
            <a:custGeom>
              <a:avLst/>
              <a:gdLst/>
              <a:ahLst/>
              <a:cxnLst>
                <a:cxn ang="0">
                  <a:pos x="58" y="12"/>
                </a:cxn>
                <a:cxn ang="0">
                  <a:pos x="30" y="39"/>
                </a:cxn>
                <a:cxn ang="0">
                  <a:pos x="25" y="44"/>
                </a:cxn>
                <a:cxn ang="0">
                  <a:pos x="23" y="45"/>
                </a:cxn>
                <a:cxn ang="0">
                  <a:pos x="20" y="44"/>
                </a:cxn>
                <a:cxn ang="0">
                  <a:pos x="15" y="39"/>
                </a:cxn>
                <a:cxn ang="0">
                  <a:pos x="1" y="26"/>
                </a:cxn>
                <a:cxn ang="0">
                  <a:pos x="0" y="23"/>
                </a:cxn>
                <a:cxn ang="0">
                  <a:pos x="1" y="20"/>
                </a:cxn>
                <a:cxn ang="0">
                  <a:pos x="6" y="15"/>
                </a:cxn>
                <a:cxn ang="0">
                  <a:pos x="9" y="14"/>
                </a:cxn>
                <a:cxn ang="0">
                  <a:pos x="11" y="15"/>
                </a:cxn>
                <a:cxn ang="0">
                  <a:pos x="23" y="26"/>
                </a:cxn>
                <a:cxn ang="0">
                  <a:pos x="47" y="1"/>
                </a:cxn>
                <a:cxn ang="0">
                  <a:pos x="50" y="0"/>
                </a:cxn>
                <a:cxn ang="0">
                  <a:pos x="53" y="1"/>
                </a:cxn>
                <a:cxn ang="0">
                  <a:pos x="58" y="7"/>
                </a:cxn>
                <a:cxn ang="0">
                  <a:pos x="59" y="9"/>
                </a:cxn>
                <a:cxn ang="0">
                  <a:pos x="58" y="12"/>
                </a:cxn>
              </a:cxnLst>
              <a:rect l="0" t="0" r="r" b="b"/>
              <a:pathLst>
                <a:path w="59" h="45">
                  <a:moveTo>
                    <a:pt x="58" y="12"/>
                  </a:moveTo>
                  <a:cubicBezTo>
                    <a:pt x="30" y="39"/>
                    <a:pt x="30" y="39"/>
                    <a:pt x="30" y="39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5"/>
                    <a:pt x="24" y="45"/>
                    <a:pt x="23" y="45"/>
                  </a:cubicBezTo>
                  <a:cubicBezTo>
                    <a:pt x="22" y="45"/>
                    <a:pt x="21" y="45"/>
                    <a:pt x="20" y="44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25"/>
                    <a:pt x="0" y="24"/>
                    <a:pt x="0" y="23"/>
                  </a:cubicBezTo>
                  <a:cubicBezTo>
                    <a:pt x="0" y="22"/>
                    <a:pt x="0" y="21"/>
                    <a:pt x="1" y="20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4"/>
                    <a:pt x="8" y="14"/>
                    <a:pt x="9" y="14"/>
                  </a:cubicBezTo>
                  <a:cubicBezTo>
                    <a:pt x="10" y="14"/>
                    <a:pt x="11" y="14"/>
                    <a:pt x="11" y="15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8" y="1"/>
                    <a:pt x="49" y="0"/>
                    <a:pt x="50" y="0"/>
                  </a:cubicBezTo>
                  <a:cubicBezTo>
                    <a:pt x="51" y="0"/>
                    <a:pt x="52" y="1"/>
                    <a:pt x="53" y="1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8" y="7"/>
                    <a:pt x="59" y="8"/>
                    <a:pt x="59" y="9"/>
                  </a:cubicBezTo>
                  <a:cubicBezTo>
                    <a:pt x="59" y="10"/>
                    <a:pt x="58" y="11"/>
                    <a:pt x="58" y="1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5" name="Freeform 29"/>
          <p:cNvSpPr>
            <a:spLocks/>
          </p:cNvSpPr>
          <p:nvPr/>
        </p:nvSpPr>
        <p:spPr bwMode="auto">
          <a:xfrm>
            <a:off x="13636767" y="11011584"/>
            <a:ext cx="530705" cy="409519"/>
          </a:xfrm>
          <a:custGeom>
            <a:avLst/>
            <a:gdLst/>
            <a:ahLst/>
            <a:cxnLst>
              <a:cxn ang="0">
                <a:pos x="58" y="12"/>
              </a:cxn>
              <a:cxn ang="0">
                <a:pos x="30" y="39"/>
              </a:cxn>
              <a:cxn ang="0">
                <a:pos x="25" y="44"/>
              </a:cxn>
              <a:cxn ang="0">
                <a:pos x="23" y="45"/>
              </a:cxn>
              <a:cxn ang="0">
                <a:pos x="20" y="44"/>
              </a:cxn>
              <a:cxn ang="0">
                <a:pos x="15" y="39"/>
              </a:cxn>
              <a:cxn ang="0">
                <a:pos x="1" y="26"/>
              </a:cxn>
              <a:cxn ang="0">
                <a:pos x="0" y="23"/>
              </a:cxn>
              <a:cxn ang="0">
                <a:pos x="1" y="20"/>
              </a:cxn>
              <a:cxn ang="0">
                <a:pos x="6" y="15"/>
              </a:cxn>
              <a:cxn ang="0">
                <a:pos x="9" y="14"/>
              </a:cxn>
              <a:cxn ang="0">
                <a:pos x="11" y="15"/>
              </a:cxn>
              <a:cxn ang="0">
                <a:pos x="23" y="26"/>
              </a:cxn>
              <a:cxn ang="0">
                <a:pos x="47" y="1"/>
              </a:cxn>
              <a:cxn ang="0">
                <a:pos x="50" y="0"/>
              </a:cxn>
              <a:cxn ang="0">
                <a:pos x="53" y="1"/>
              </a:cxn>
              <a:cxn ang="0">
                <a:pos x="58" y="7"/>
              </a:cxn>
              <a:cxn ang="0">
                <a:pos x="59" y="9"/>
              </a:cxn>
              <a:cxn ang="0">
                <a:pos x="58" y="12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5250533" y="7159629"/>
            <a:ext cx="6257491" cy="23836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sz="4400" b="1" dirty="0" smtClean="0">
                <a:latin typeface="Open Sans"/>
                <a:cs typeface="Open Sans"/>
              </a:rPr>
              <a:t>Extension</a:t>
            </a:r>
          </a:p>
          <a:p>
            <a:pPr marL="571500" indent="-571500">
              <a:lnSpc>
                <a:spcPct val="130000"/>
              </a:lnSpc>
              <a:buFont typeface="Arial"/>
              <a:buChar char="•"/>
            </a:pPr>
            <a:r>
              <a:rPr lang="en-US" sz="3600" b="1" dirty="0" smtClean="0">
                <a:latin typeface="Open Sans"/>
                <a:cs typeface="Open Sans"/>
              </a:rPr>
              <a:t>Gear training</a:t>
            </a:r>
          </a:p>
          <a:p>
            <a:pPr marL="571500" indent="-571500">
              <a:lnSpc>
                <a:spcPct val="130000"/>
              </a:lnSpc>
              <a:buFont typeface="Arial"/>
              <a:buChar char="•"/>
            </a:pPr>
            <a:r>
              <a:rPr lang="en-US" sz="3600" b="1" dirty="0" smtClean="0">
                <a:latin typeface="Open Sans"/>
                <a:cs typeface="Open Sans"/>
              </a:rPr>
              <a:t>Quality handling</a:t>
            </a:r>
          </a:p>
          <a:p>
            <a:pPr marL="571500" indent="-571500">
              <a:lnSpc>
                <a:spcPct val="130000"/>
              </a:lnSpc>
              <a:buFont typeface="Arial"/>
              <a:buChar char="•"/>
            </a:pPr>
            <a:r>
              <a:rPr lang="en-US" sz="3600" b="1" dirty="0" smtClean="0">
                <a:latin typeface="Open Sans"/>
                <a:cs typeface="Open Sans"/>
              </a:rPr>
              <a:t>Safety &amp; sustainability</a:t>
            </a:r>
          </a:p>
          <a:p>
            <a:pPr>
              <a:lnSpc>
                <a:spcPct val="130000"/>
              </a:lnSpc>
            </a:pPr>
            <a:endParaRPr lang="en-US" sz="3600" b="1" dirty="0">
              <a:latin typeface="Open Sans"/>
              <a:cs typeface="Open San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250533" y="10804428"/>
            <a:ext cx="8997739" cy="24502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sz="4400" b="1" dirty="0" smtClean="0">
                <a:latin typeface="Open Sans"/>
                <a:cs typeface="Open Sans"/>
              </a:rPr>
              <a:t>Engagement</a:t>
            </a:r>
            <a:r>
              <a:rPr lang="en-US" sz="3600" b="1" dirty="0" smtClean="0">
                <a:latin typeface="Open Sans"/>
                <a:cs typeface="Open Sans"/>
              </a:rPr>
              <a:t>:  what industry needs?</a:t>
            </a:r>
          </a:p>
          <a:p>
            <a:pPr marL="571500" indent="-571500">
              <a:lnSpc>
                <a:spcPct val="130000"/>
              </a:lnSpc>
              <a:buFont typeface="Arial"/>
              <a:buChar char="•"/>
            </a:pPr>
            <a:r>
              <a:rPr lang="en-US" sz="3600" b="1" dirty="0" smtClean="0">
                <a:latin typeface="Open Sans"/>
                <a:cs typeface="Open Sans"/>
              </a:rPr>
              <a:t>TEDs training</a:t>
            </a:r>
            <a:endParaRPr lang="en-US" sz="3600" b="1" dirty="0">
              <a:latin typeface="Open Sans"/>
              <a:cs typeface="Open Sans"/>
            </a:endParaRPr>
          </a:p>
          <a:p>
            <a:pPr marL="571500" indent="-571500">
              <a:lnSpc>
                <a:spcPct val="130000"/>
              </a:lnSpc>
              <a:buFont typeface="Arial"/>
              <a:buChar char="•"/>
            </a:pPr>
            <a:r>
              <a:rPr lang="en-US" sz="3600" b="1" dirty="0" smtClean="0">
                <a:latin typeface="Open Sans"/>
                <a:cs typeface="Open Sans"/>
              </a:rPr>
              <a:t>Water bottom access</a:t>
            </a:r>
            <a:endParaRPr lang="en-US" sz="3600" b="1" dirty="0">
              <a:latin typeface="Open Sans"/>
              <a:cs typeface="Open Sans"/>
            </a:endParaRPr>
          </a:p>
          <a:p>
            <a:pPr>
              <a:lnSpc>
                <a:spcPct val="130000"/>
              </a:lnSpc>
            </a:pPr>
            <a:endParaRPr lang="en-US" sz="3600" b="1" dirty="0">
              <a:latin typeface="Open Sans"/>
              <a:cs typeface="Open Sans"/>
            </a:endParaRPr>
          </a:p>
        </p:txBody>
      </p:sp>
      <p:sp>
        <p:nvSpPr>
          <p:cNvPr id="29" name="Picture Placeholder 1"/>
          <p:cNvSpPr txBox="1">
            <a:spLocks/>
          </p:cNvSpPr>
          <p:nvPr/>
        </p:nvSpPr>
        <p:spPr>
          <a:xfrm>
            <a:off x="0" y="6858000"/>
            <a:ext cx="12193588" cy="6849957"/>
          </a:xfrm>
          <a:prstGeom prst="rect">
            <a:avLst/>
          </a:prstGeom>
        </p:spPr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47853"/>
            <a:ext cx="12215405" cy="686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Placeholder 6" descr="DelcambreShrimpMeeting1.jpg"/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9" t="20259" r="40"/>
          <a:stretch/>
        </p:blipFill>
        <p:spPr>
          <a:xfrm>
            <a:off x="4309901" y="8170978"/>
            <a:ext cx="7913450" cy="5557451"/>
          </a:xfrm>
          <a:prstGeom prst="rect">
            <a:avLst/>
          </a:prstGeom>
        </p:spPr>
      </p:pic>
      <p:pic>
        <p:nvPicPr>
          <p:cNvPr id="5" name="Picture 4" descr="25150200840_8e396febe8_k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110230"/>
            <a:ext cx="4063069" cy="613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52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134024" y="1287138"/>
            <a:ext cx="21948775" cy="2286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Adding value . . . Creating opportunities</a:t>
            </a:r>
            <a:endParaRPr lang="en-US" dirty="0"/>
          </a:p>
        </p:txBody>
      </p:sp>
      <p:pic>
        <p:nvPicPr>
          <p:cNvPr id="2050" name="Picture 2" descr="C:\Users\THymel\Desktop\seafood photos\select pics for Promo board and Rouses And Summit talks\DSC_0006 - Cop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80" y="3722117"/>
            <a:ext cx="3251623" cy="409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THymel\Desktop\seafood photos\select pics for Promo board and Rouses And Summit talks\DSC_0005 - Cop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24553" y="3886556"/>
            <a:ext cx="2820794" cy="388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THymel\Desktop\seafood photos\select pics for Promo board and Rouses And Summit talks\DSC_0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26514" y="8831522"/>
            <a:ext cx="3699804" cy="417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THymel\Desktop\seafood photos\select pics for Promo board and Rouses And Summit talks\DSC_016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34543" y="3792026"/>
            <a:ext cx="413429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THymel\Desktop\seafood photos\select pics for Promo board and Rouses And Summit talks\DSC_019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42" r="21712" b="22652"/>
          <a:stretch/>
        </p:blipFill>
        <p:spPr bwMode="auto">
          <a:xfrm>
            <a:off x="609681" y="8242841"/>
            <a:ext cx="8588523" cy="4812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THymel\Desktop\seafood photos\select pics for Promo board and Rouses And Summit talks\DSC_018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995" r="23942"/>
          <a:stretch/>
        </p:blipFill>
        <p:spPr bwMode="auto">
          <a:xfrm>
            <a:off x="18815236" y="8635560"/>
            <a:ext cx="5487114" cy="4569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THymel\Desktop\seafood photos\select pics for Promo board and Rouses And Summit talks\DSC_038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23436" y="3573138"/>
            <a:ext cx="4173581" cy="446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:\A SEAFOOD PHOTO COLLECTION\1 select pics for Promo board and Rouses And Summit talks\IMG_035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2095" y="3871696"/>
            <a:ext cx="6930476" cy="389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THymel\Desktop\seafood photos\select pics for Promo board and Rouses And Summit talks\IMG_365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58098" y="8380410"/>
            <a:ext cx="4092557" cy="462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64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722438" y="680909"/>
            <a:ext cx="16283292" cy="11294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600" b="1" dirty="0" smtClean="0">
                <a:solidFill>
                  <a:schemeClr val="tx2"/>
                </a:solidFill>
                <a:latin typeface="Open Sans"/>
                <a:cs typeface="Open Sans"/>
              </a:rPr>
              <a:t>Christie’s Dreams = St. Bernard Select</a:t>
            </a:r>
            <a:endParaRPr lang="en-US" sz="6600" b="1" dirty="0">
              <a:solidFill>
                <a:schemeClr val="tx2"/>
              </a:solidFill>
              <a:latin typeface="Open Sans"/>
              <a:cs typeface="Open San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642"/>
          <a:stretch/>
        </p:blipFill>
        <p:spPr>
          <a:xfrm rot="5400000">
            <a:off x="-1171866" y="3913852"/>
            <a:ext cx="10458469" cy="74796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872627" y="3723663"/>
            <a:ext cx="10393625" cy="77952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5020588" y="3723666"/>
            <a:ext cx="10393624" cy="779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04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722437" y="680909"/>
            <a:ext cx="19279677" cy="11294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600" b="1" dirty="0" smtClean="0">
                <a:solidFill>
                  <a:schemeClr val="tx2"/>
                </a:solidFill>
                <a:latin typeface="Open Sans"/>
                <a:cs typeface="Open Sans"/>
              </a:rPr>
              <a:t>Big Al &amp; Cheryl Granger = Granger’s Seafood</a:t>
            </a:r>
            <a:endParaRPr lang="en-US" sz="6600" b="1" dirty="0">
              <a:solidFill>
                <a:schemeClr val="tx2"/>
              </a:solidFill>
              <a:latin typeface="Open Sans"/>
              <a:cs typeface="Open San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705440" y="3959478"/>
            <a:ext cx="10405097" cy="78038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302563" y="4405964"/>
            <a:ext cx="10405098" cy="6910849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37972" y="2658840"/>
            <a:ext cx="6906715" cy="10405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301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84"/>
          <a:stretch/>
        </p:blipFill>
        <p:spPr>
          <a:xfrm rot="5400000">
            <a:off x="436042" y="2324301"/>
            <a:ext cx="10973658" cy="8509744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87541" y="3512159"/>
            <a:ext cx="9493958" cy="9493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5053" y="12259394"/>
            <a:ext cx="6001912" cy="800183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r"/>
            <a:r>
              <a:rPr lang="id-ID" sz="4000" b="1" dirty="0" smtClean="0">
                <a:solidFill>
                  <a:schemeClr val="tx1">
                    <a:lumMod val="50000"/>
                  </a:schemeClr>
                </a:solidFill>
                <a:latin typeface="Open Sans"/>
                <a:cs typeface="Open Sans"/>
              </a:rPr>
              <a:t>Vacuum pack machine</a:t>
            </a:r>
            <a:endParaRPr lang="id-ID" sz="4000" b="1" dirty="0">
              <a:solidFill>
                <a:schemeClr val="tx1">
                  <a:lumMod val="50000"/>
                </a:schemeClr>
              </a:solidFill>
              <a:latin typeface="Open Sans"/>
              <a:cs typeface="Open San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616621" y="12514631"/>
            <a:ext cx="304191" cy="303870"/>
            <a:chOff x="8571240" y="5550087"/>
            <a:chExt cx="304072" cy="303870"/>
          </a:xfrm>
        </p:grpSpPr>
        <p:sp>
          <p:nvSpPr>
            <p:cNvPr id="7" name="Freeform 324"/>
            <p:cNvSpPr>
              <a:spLocks noChangeArrowheads="1"/>
            </p:cNvSpPr>
            <p:nvPr/>
          </p:nvSpPr>
          <p:spPr bwMode="auto">
            <a:xfrm>
              <a:off x="8571240" y="5550087"/>
              <a:ext cx="304072" cy="303870"/>
            </a:xfrm>
            <a:custGeom>
              <a:avLst/>
              <a:gdLst>
                <a:gd name="T0" fmla="*/ 480 w 481"/>
                <a:gd name="T1" fmla="*/ 240 h 481"/>
                <a:gd name="T2" fmla="*/ 480 w 481"/>
                <a:gd name="T3" fmla="*/ 240 h 481"/>
                <a:gd name="T4" fmla="*/ 240 w 481"/>
                <a:gd name="T5" fmla="*/ 0 h 481"/>
                <a:gd name="T6" fmla="*/ 0 w 481"/>
                <a:gd name="T7" fmla="*/ 240 h 481"/>
                <a:gd name="T8" fmla="*/ 240 w 481"/>
                <a:gd name="T9" fmla="*/ 480 h 481"/>
                <a:gd name="T10" fmla="*/ 480 w 481"/>
                <a:gd name="T11" fmla="*/ 240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1" h="481">
                  <a:moveTo>
                    <a:pt x="480" y="240"/>
                  </a:moveTo>
                  <a:lnTo>
                    <a:pt x="480" y="240"/>
                  </a:lnTo>
                  <a:cubicBezTo>
                    <a:pt x="480" y="109"/>
                    <a:pt x="371" y="0"/>
                    <a:pt x="240" y="0"/>
                  </a:cubicBezTo>
                  <a:cubicBezTo>
                    <a:pt x="103" y="0"/>
                    <a:pt x="0" y="109"/>
                    <a:pt x="0" y="240"/>
                  </a:cubicBezTo>
                  <a:cubicBezTo>
                    <a:pt x="0" y="372"/>
                    <a:pt x="103" y="480"/>
                    <a:pt x="240" y="480"/>
                  </a:cubicBezTo>
                  <a:cubicBezTo>
                    <a:pt x="371" y="480"/>
                    <a:pt x="480" y="372"/>
                    <a:pt x="480" y="24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Open Sans"/>
                <a:cs typeface="Open Sans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8633181" y="5620427"/>
              <a:ext cx="183006" cy="180070"/>
              <a:chOff x="8633181" y="5620427"/>
              <a:chExt cx="183006" cy="180070"/>
            </a:xfrm>
            <a:solidFill>
              <a:schemeClr val="bg1"/>
            </a:solidFill>
          </p:grpSpPr>
          <p:sp>
            <p:nvSpPr>
              <p:cNvPr id="9" name="Freeform 325"/>
              <p:cNvSpPr>
                <a:spLocks noChangeArrowheads="1"/>
              </p:cNvSpPr>
              <p:nvPr/>
            </p:nvSpPr>
            <p:spPr bwMode="auto">
              <a:xfrm>
                <a:off x="8717645" y="5620427"/>
                <a:ext cx="16893" cy="180070"/>
              </a:xfrm>
              <a:custGeom>
                <a:avLst/>
                <a:gdLst>
                  <a:gd name="T0" fmla="*/ 28 w 29"/>
                  <a:gd name="T1" fmla="*/ 285 h 286"/>
                  <a:gd name="T2" fmla="*/ 0 w 29"/>
                  <a:gd name="T3" fmla="*/ 285 h 286"/>
                  <a:gd name="T4" fmla="*/ 0 w 29"/>
                  <a:gd name="T5" fmla="*/ 0 h 286"/>
                  <a:gd name="T6" fmla="*/ 28 w 29"/>
                  <a:gd name="T7" fmla="*/ 0 h 286"/>
                  <a:gd name="T8" fmla="*/ 28 w 29"/>
                  <a:gd name="T9" fmla="*/ 285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86">
                    <a:moveTo>
                      <a:pt x="28" y="285"/>
                    </a:moveTo>
                    <a:lnTo>
                      <a:pt x="0" y="285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285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Open Sans"/>
                  <a:cs typeface="Open Sans"/>
                </a:endParaRPr>
              </a:p>
            </p:txBody>
          </p:sp>
          <p:sp>
            <p:nvSpPr>
              <p:cNvPr id="10" name="Freeform 326"/>
              <p:cNvSpPr>
                <a:spLocks noChangeArrowheads="1"/>
              </p:cNvSpPr>
              <p:nvPr/>
            </p:nvSpPr>
            <p:spPr bwMode="auto">
              <a:xfrm>
                <a:off x="8633181" y="5699209"/>
                <a:ext cx="183006" cy="19695"/>
              </a:xfrm>
              <a:custGeom>
                <a:avLst/>
                <a:gdLst>
                  <a:gd name="T0" fmla="*/ 0 w 293"/>
                  <a:gd name="T1" fmla="*/ 35 h 36"/>
                  <a:gd name="T2" fmla="*/ 0 w 293"/>
                  <a:gd name="T3" fmla="*/ 0 h 36"/>
                  <a:gd name="T4" fmla="*/ 292 w 293"/>
                  <a:gd name="T5" fmla="*/ 0 h 36"/>
                  <a:gd name="T6" fmla="*/ 292 w 293"/>
                  <a:gd name="T7" fmla="*/ 35 h 36"/>
                  <a:gd name="T8" fmla="*/ 0 w 293"/>
                  <a:gd name="T9" fmla="*/ 3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3" h="36">
                    <a:moveTo>
                      <a:pt x="0" y="35"/>
                    </a:moveTo>
                    <a:lnTo>
                      <a:pt x="0" y="0"/>
                    </a:lnTo>
                    <a:lnTo>
                      <a:pt x="292" y="0"/>
                    </a:lnTo>
                    <a:lnTo>
                      <a:pt x="292" y="35"/>
                    </a:lnTo>
                    <a:lnTo>
                      <a:pt x="0" y="35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Open Sans"/>
                  <a:cs typeface="Open Sans"/>
                </a:endParaRP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10659821" y="2537391"/>
            <a:ext cx="7379057" cy="800183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r"/>
            <a:r>
              <a:rPr lang="id-ID" sz="4000" b="1" dirty="0" smtClean="0">
                <a:solidFill>
                  <a:schemeClr val="tx1">
                    <a:lumMod val="50000"/>
                  </a:schemeClr>
                </a:solidFill>
                <a:latin typeface="Open Sans"/>
                <a:cs typeface="Open Sans"/>
              </a:rPr>
              <a:t>Prawnto splitter / de-veiner</a:t>
            </a:r>
            <a:endParaRPr lang="id-ID" sz="4000" b="1" dirty="0">
              <a:solidFill>
                <a:schemeClr val="tx1">
                  <a:lumMod val="50000"/>
                </a:schemeClr>
              </a:solidFill>
              <a:latin typeface="Open Sans"/>
              <a:cs typeface="Open San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8018534" y="2792628"/>
            <a:ext cx="304191" cy="303870"/>
            <a:chOff x="8571240" y="5550087"/>
            <a:chExt cx="304072" cy="303870"/>
          </a:xfrm>
        </p:grpSpPr>
        <p:sp>
          <p:nvSpPr>
            <p:cNvPr id="13" name="Freeform 324"/>
            <p:cNvSpPr>
              <a:spLocks noChangeArrowheads="1"/>
            </p:cNvSpPr>
            <p:nvPr/>
          </p:nvSpPr>
          <p:spPr bwMode="auto">
            <a:xfrm>
              <a:off x="8571240" y="5550087"/>
              <a:ext cx="304072" cy="303870"/>
            </a:xfrm>
            <a:custGeom>
              <a:avLst/>
              <a:gdLst>
                <a:gd name="T0" fmla="*/ 480 w 481"/>
                <a:gd name="T1" fmla="*/ 240 h 481"/>
                <a:gd name="T2" fmla="*/ 480 w 481"/>
                <a:gd name="T3" fmla="*/ 240 h 481"/>
                <a:gd name="T4" fmla="*/ 240 w 481"/>
                <a:gd name="T5" fmla="*/ 0 h 481"/>
                <a:gd name="T6" fmla="*/ 0 w 481"/>
                <a:gd name="T7" fmla="*/ 240 h 481"/>
                <a:gd name="T8" fmla="*/ 240 w 481"/>
                <a:gd name="T9" fmla="*/ 480 h 481"/>
                <a:gd name="T10" fmla="*/ 480 w 481"/>
                <a:gd name="T11" fmla="*/ 240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1" h="481">
                  <a:moveTo>
                    <a:pt x="480" y="240"/>
                  </a:moveTo>
                  <a:lnTo>
                    <a:pt x="480" y="240"/>
                  </a:lnTo>
                  <a:cubicBezTo>
                    <a:pt x="480" y="109"/>
                    <a:pt x="371" y="0"/>
                    <a:pt x="240" y="0"/>
                  </a:cubicBezTo>
                  <a:cubicBezTo>
                    <a:pt x="103" y="0"/>
                    <a:pt x="0" y="109"/>
                    <a:pt x="0" y="240"/>
                  </a:cubicBezTo>
                  <a:cubicBezTo>
                    <a:pt x="0" y="372"/>
                    <a:pt x="103" y="480"/>
                    <a:pt x="240" y="480"/>
                  </a:cubicBezTo>
                  <a:cubicBezTo>
                    <a:pt x="371" y="480"/>
                    <a:pt x="480" y="372"/>
                    <a:pt x="480" y="24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Open Sans"/>
                <a:cs typeface="Open Sans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8633181" y="5620427"/>
              <a:ext cx="183006" cy="180070"/>
              <a:chOff x="8633181" y="5620427"/>
              <a:chExt cx="183006" cy="180070"/>
            </a:xfrm>
            <a:solidFill>
              <a:schemeClr val="bg1"/>
            </a:solidFill>
          </p:grpSpPr>
          <p:sp>
            <p:nvSpPr>
              <p:cNvPr id="15" name="Freeform 325"/>
              <p:cNvSpPr>
                <a:spLocks noChangeArrowheads="1"/>
              </p:cNvSpPr>
              <p:nvPr/>
            </p:nvSpPr>
            <p:spPr bwMode="auto">
              <a:xfrm>
                <a:off x="8717645" y="5620427"/>
                <a:ext cx="16893" cy="180070"/>
              </a:xfrm>
              <a:custGeom>
                <a:avLst/>
                <a:gdLst>
                  <a:gd name="T0" fmla="*/ 28 w 29"/>
                  <a:gd name="T1" fmla="*/ 285 h 286"/>
                  <a:gd name="T2" fmla="*/ 0 w 29"/>
                  <a:gd name="T3" fmla="*/ 285 h 286"/>
                  <a:gd name="T4" fmla="*/ 0 w 29"/>
                  <a:gd name="T5" fmla="*/ 0 h 286"/>
                  <a:gd name="T6" fmla="*/ 28 w 29"/>
                  <a:gd name="T7" fmla="*/ 0 h 286"/>
                  <a:gd name="T8" fmla="*/ 28 w 29"/>
                  <a:gd name="T9" fmla="*/ 285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86">
                    <a:moveTo>
                      <a:pt x="28" y="285"/>
                    </a:moveTo>
                    <a:lnTo>
                      <a:pt x="0" y="285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285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Open Sans"/>
                  <a:cs typeface="Open Sans"/>
                </a:endParaRPr>
              </a:p>
            </p:txBody>
          </p:sp>
          <p:sp>
            <p:nvSpPr>
              <p:cNvPr id="16" name="Freeform 326"/>
              <p:cNvSpPr>
                <a:spLocks noChangeArrowheads="1"/>
              </p:cNvSpPr>
              <p:nvPr/>
            </p:nvSpPr>
            <p:spPr bwMode="auto">
              <a:xfrm>
                <a:off x="8633181" y="5699209"/>
                <a:ext cx="183006" cy="19695"/>
              </a:xfrm>
              <a:custGeom>
                <a:avLst/>
                <a:gdLst>
                  <a:gd name="T0" fmla="*/ 0 w 293"/>
                  <a:gd name="T1" fmla="*/ 35 h 36"/>
                  <a:gd name="T2" fmla="*/ 0 w 293"/>
                  <a:gd name="T3" fmla="*/ 0 h 36"/>
                  <a:gd name="T4" fmla="*/ 292 w 293"/>
                  <a:gd name="T5" fmla="*/ 0 h 36"/>
                  <a:gd name="T6" fmla="*/ 292 w 293"/>
                  <a:gd name="T7" fmla="*/ 35 h 36"/>
                  <a:gd name="T8" fmla="*/ 0 w 293"/>
                  <a:gd name="T9" fmla="*/ 3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3" h="36">
                    <a:moveTo>
                      <a:pt x="0" y="35"/>
                    </a:moveTo>
                    <a:lnTo>
                      <a:pt x="0" y="0"/>
                    </a:lnTo>
                    <a:lnTo>
                      <a:pt x="292" y="0"/>
                    </a:lnTo>
                    <a:lnTo>
                      <a:pt x="292" y="35"/>
                    </a:lnTo>
                    <a:lnTo>
                      <a:pt x="0" y="35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Open Sans"/>
                  <a:cs typeface="Open San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5741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1043303"/>
            <a:ext cx="24432536" cy="16306062"/>
          </a:xfrm>
        </p:spPr>
      </p:pic>
      <p:sp>
        <p:nvSpPr>
          <p:cNvPr id="6" name="TextBox 5"/>
          <p:cNvSpPr txBox="1"/>
          <p:nvPr/>
        </p:nvSpPr>
        <p:spPr>
          <a:xfrm>
            <a:off x="1722438" y="680909"/>
            <a:ext cx="16283292" cy="11294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600" b="1" dirty="0" smtClean="0">
                <a:solidFill>
                  <a:schemeClr val="tx2"/>
                </a:solidFill>
                <a:latin typeface="Open Sans"/>
                <a:cs typeface="Open Sans"/>
              </a:rPr>
              <a:t>Taking Branding to the Next Level</a:t>
            </a:r>
            <a:endParaRPr lang="en-US" sz="6600" b="1" dirty="0">
              <a:solidFill>
                <a:schemeClr val="tx2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57098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722438" y="680909"/>
            <a:ext cx="16283292" cy="11294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600" b="1" dirty="0" smtClean="0">
                <a:solidFill>
                  <a:schemeClr val="tx2"/>
                </a:solidFill>
                <a:latin typeface="Open Sans"/>
                <a:cs typeface="Open Sans"/>
              </a:rPr>
              <a:t>Local Frozen Shrimp Brand Debuts</a:t>
            </a:r>
            <a:endParaRPr lang="en-US" sz="6600" b="1" dirty="0">
              <a:solidFill>
                <a:schemeClr val="tx2"/>
              </a:solidFill>
              <a:latin typeface="Open Sans"/>
              <a:cs typeface="Open San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44678" y="11299341"/>
            <a:ext cx="21035037" cy="11403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000" dirty="0">
                <a:latin typeface="Open Sans"/>
                <a:cs typeface="Open Sans"/>
              </a:rPr>
              <a:t>Pilot project takes selling direct to the next level, in the off season.</a:t>
            </a:r>
          </a:p>
        </p:txBody>
      </p:sp>
      <p:pic>
        <p:nvPicPr>
          <p:cNvPr id="28" name="Picture 27" descr="VermilionBaySweet_log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7626" y="2372343"/>
            <a:ext cx="11249140" cy="8420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2438" y="2581150"/>
            <a:ext cx="3209184" cy="320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49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VBSDebut.jpg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49" r="10849"/>
          <a:stretch>
            <a:fillRect/>
          </a:stretch>
        </p:blipFill>
        <p:spPr/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8" name="Picture Placeholder 7" descr="GumboCookOff.jpg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13" r="10313"/>
          <a:stretch>
            <a:fillRect/>
          </a:stretch>
        </p:blipFill>
        <p:spPr>
          <a:xfrm>
            <a:off x="8166100" y="1"/>
            <a:ext cx="16394115" cy="13716000"/>
          </a:xfrm>
        </p:spPr>
      </p:pic>
      <p:sp>
        <p:nvSpPr>
          <p:cNvPr id="9" name="Rectangle 8"/>
          <p:cNvSpPr/>
          <p:nvPr/>
        </p:nvSpPr>
        <p:spPr>
          <a:xfrm>
            <a:off x="0" y="8992824"/>
            <a:ext cx="8054975" cy="3525058"/>
          </a:xfrm>
          <a:prstGeom prst="rect">
            <a:avLst/>
          </a:prstGeom>
          <a:solidFill>
            <a:srgbClr val="414F5E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11037" y="8992824"/>
            <a:ext cx="689463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 Black"/>
                <a:cs typeface="Roboto Black"/>
              </a:rPr>
              <a:t>At </a:t>
            </a:r>
            <a:r>
              <a:rPr lang="en-US" sz="54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 Black"/>
                <a:cs typeface="Roboto Black"/>
              </a:rPr>
              <a:t>Delcambre</a:t>
            </a:r>
            <a:r>
              <a:rPr lang="en-US" sz="5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 Black"/>
                <a:cs typeface="Roboto Black"/>
              </a:rPr>
              <a:t> </a:t>
            </a:r>
            <a:br>
              <a:rPr lang="en-US" sz="5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 Black"/>
                <a:cs typeface="Roboto Black"/>
              </a:rPr>
            </a:br>
            <a:r>
              <a:rPr lang="en-US" sz="5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 Black"/>
                <a:cs typeface="Roboto Black"/>
              </a:rPr>
              <a:t>Shrimp Festival</a:t>
            </a:r>
            <a:endParaRPr lang="en-US" sz="5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 Black"/>
              <a:cs typeface="Roboto Blac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1037" y="10779574"/>
            <a:ext cx="64539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Open Sans"/>
                <a:cs typeface="Open Sans"/>
              </a:rPr>
              <a:t>The Vermilion Bay Sweet Brand launched officially at the 2012 </a:t>
            </a:r>
            <a:r>
              <a:rPr lang="en-US" sz="3200" dirty="0" err="1">
                <a:solidFill>
                  <a:schemeClr val="bg1"/>
                </a:solidFill>
                <a:latin typeface="Open Sans"/>
                <a:cs typeface="Open Sans"/>
              </a:rPr>
              <a:t>Delcambre</a:t>
            </a:r>
            <a:r>
              <a:rPr lang="en-US" sz="3200" dirty="0">
                <a:solidFill>
                  <a:schemeClr val="bg1"/>
                </a:solidFill>
                <a:latin typeface="Open Sans"/>
                <a:cs typeface="Open Sans"/>
              </a:rPr>
              <a:t> Shrimp Festival . . . </a:t>
            </a:r>
          </a:p>
          <a:p>
            <a:endParaRPr lang="en-US" sz="3200" dirty="0">
              <a:solidFill>
                <a:schemeClr val="bg1"/>
              </a:solidFill>
              <a:latin typeface="Open Sans"/>
              <a:cs typeface="Open Sans"/>
            </a:endParaRPr>
          </a:p>
          <a:p>
            <a:endParaRPr lang="en-US" sz="3200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530750" y="8992824"/>
            <a:ext cx="8054975" cy="4042883"/>
          </a:xfrm>
          <a:prstGeom prst="rect">
            <a:avLst/>
          </a:prstGeom>
          <a:solidFill>
            <a:srgbClr val="414F5E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6841787" y="8992824"/>
            <a:ext cx="689463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 Black"/>
                <a:cs typeface="Roboto Black"/>
              </a:rPr>
              <a:t>New Iberia </a:t>
            </a:r>
            <a:r>
              <a:rPr lang="en-US" sz="5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 Black"/>
                <a:cs typeface="Roboto Black"/>
              </a:rPr>
              <a:t/>
            </a:r>
            <a:br>
              <a:rPr lang="en-US" sz="5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 Black"/>
                <a:cs typeface="Roboto Black"/>
              </a:rPr>
            </a:br>
            <a:r>
              <a:rPr lang="en-US" sz="5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 Black"/>
                <a:cs typeface="Roboto Black"/>
              </a:rPr>
              <a:t>Gumbo </a:t>
            </a:r>
            <a:r>
              <a:rPr lang="en-US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 Black"/>
                <a:cs typeface="Roboto Black"/>
              </a:rPr>
              <a:t>Cook-off</a:t>
            </a:r>
            <a:endParaRPr lang="en-US" sz="5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 Black"/>
              <a:cs typeface="Roboto Black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841787" y="10779574"/>
            <a:ext cx="75453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Open Sans"/>
                <a:cs typeface="Open Sans"/>
              </a:rPr>
              <a:t>. . .  And at the Gumbo Cook-off</a:t>
            </a:r>
            <a:r>
              <a:rPr lang="en-US" sz="3200" dirty="0" smtClean="0">
                <a:solidFill>
                  <a:schemeClr val="bg1"/>
                </a:solidFill>
                <a:latin typeface="Open Sans"/>
                <a:cs typeface="Open Sans"/>
              </a:rPr>
              <a:t>.</a:t>
            </a:r>
            <a:endParaRPr lang="en-US" sz="3200" dirty="0">
              <a:solidFill>
                <a:schemeClr val="bg1"/>
              </a:solidFill>
              <a:latin typeface="Open Sans"/>
              <a:cs typeface="Open Sans"/>
            </a:endParaRPr>
          </a:p>
          <a:p>
            <a:r>
              <a:rPr lang="en-US" sz="3200" dirty="0">
                <a:solidFill>
                  <a:schemeClr val="bg1"/>
                </a:solidFill>
                <a:latin typeface="Open Sans"/>
                <a:cs typeface="Open Sans"/>
              </a:rPr>
              <a:t>The brand’s positive reception encouraged stakeholders to continue product development.</a:t>
            </a:r>
          </a:p>
          <a:p>
            <a:endParaRPr lang="en-US" sz="3200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877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1001" y="-1"/>
            <a:ext cx="24768176" cy="16512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368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VBS_handout_FN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2763">
            <a:off x="17357738" y="1810336"/>
            <a:ext cx="4777665" cy="11324836"/>
          </a:xfrm>
          <a:prstGeom prst="rect">
            <a:avLst/>
          </a:prstGeom>
          <a:solidFill>
            <a:srgbClr val="FFFFFF"/>
          </a:solidFill>
          <a:ln>
            <a:solidFill>
              <a:srgbClr val="D9D9D9"/>
            </a:solidFill>
          </a:ln>
          <a:effectLst>
            <a:outerShdw blurRad="193675" dist="38100" dir="2700000" algn="tl" rotWithShape="0">
              <a:schemeClr val="bg1">
                <a:lumMod val="50000"/>
                <a:alpha val="40000"/>
              </a:scheme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722438" y="680909"/>
            <a:ext cx="16283292" cy="11294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600" b="1" dirty="0" smtClean="0">
                <a:solidFill>
                  <a:schemeClr val="tx2"/>
                </a:solidFill>
                <a:latin typeface="Open Sans"/>
                <a:cs typeface="Open Sans"/>
              </a:rPr>
              <a:t>Vermilion Bay Sweet</a:t>
            </a:r>
            <a:endParaRPr lang="en-US" sz="6600" b="1" dirty="0">
              <a:solidFill>
                <a:schemeClr val="tx2"/>
              </a:solidFill>
              <a:latin typeface="Open Sans"/>
              <a:cs typeface="Open San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22438" y="1685682"/>
            <a:ext cx="8645432" cy="26422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i="1" dirty="0">
                <a:latin typeface="Open Sans"/>
                <a:cs typeface="Open Sans"/>
              </a:rPr>
              <a:t>Louisiana Seafood Promotion </a:t>
            </a:r>
            <a:r>
              <a:rPr lang="en-US" sz="4000" i="1" dirty="0" smtClean="0">
                <a:latin typeface="Open Sans"/>
                <a:cs typeface="Open Sans"/>
              </a:rPr>
              <a:t>Board Press </a:t>
            </a:r>
            <a:r>
              <a:rPr lang="en-US" sz="4000" i="1" dirty="0">
                <a:latin typeface="Open Sans"/>
                <a:cs typeface="Open Sans"/>
              </a:rPr>
              <a:t>Conference</a:t>
            </a:r>
          </a:p>
        </p:txBody>
      </p:sp>
      <p:pic>
        <p:nvPicPr>
          <p:cNvPr id="5" name="Picture 4" descr="VBS_banner_vert_we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8821" y="4013478"/>
            <a:ext cx="4164172" cy="9702522"/>
          </a:xfrm>
          <a:prstGeom prst="rect">
            <a:avLst/>
          </a:prstGeom>
        </p:spPr>
      </p:pic>
      <p:pic>
        <p:nvPicPr>
          <p:cNvPr id="2" name="Picture 1" descr="VBS_handout_FNL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834" y="680909"/>
            <a:ext cx="5757266" cy="13646854"/>
          </a:xfrm>
          <a:prstGeom prst="rect">
            <a:avLst/>
          </a:prstGeom>
          <a:solidFill>
            <a:schemeClr val="bg1"/>
          </a:solidFill>
          <a:ln>
            <a:solidFill>
              <a:srgbClr val="D9D9D9"/>
            </a:solidFill>
          </a:ln>
          <a:effectLst>
            <a:outerShdw blurRad="180975" dist="88900" dir="4440000" algn="tl" rotWithShape="0">
              <a:schemeClr val="bg1">
                <a:lumMod val="50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177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DelcambreMediaDay.jpg"/>
          <p:cNvPicPr>
            <a:picLocks noGrp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454" r="29120"/>
          <a:stretch/>
        </p:blipFill>
        <p:spPr>
          <a:xfrm>
            <a:off x="15270333" y="1"/>
            <a:ext cx="9123906" cy="13743883"/>
          </a:xfrm>
        </p:spPr>
      </p:pic>
      <p:pic>
        <p:nvPicPr>
          <p:cNvPr id="7" name="Picture Placeholder 6" descr="DelcambreMediaDay1.jpg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967" r="9482" b="9078"/>
          <a:stretch/>
        </p:blipFill>
        <p:spPr>
          <a:xfrm>
            <a:off x="6454000" y="6976872"/>
            <a:ext cx="8681052" cy="6739128"/>
          </a:xfrm>
        </p:spPr>
      </p:pic>
      <p:pic>
        <p:nvPicPr>
          <p:cNvPr id="9" name="Picture 8" descr="ShrimpBoatsDDS Sign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21" r="34396"/>
          <a:stretch/>
        </p:blipFill>
        <p:spPr>
          <a:xfrm>
            <a:off x="-1" y="6976872"/>
            <a:ext cx="6298481" cy="67391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22438" y="680909"/>
            <a:ext cx="16283292" cy="11294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600" b="1" dirty="0" err="1" smtClean="0">
                <a:solidFill>
                  <a:schemeClr val="tx2"/>
                </a:solidFill>
                <a:latin typeface="Open Sans"/>
                <a:cs typeface="Open Sans"/>
              </a:rPr>
              <a:t>Delcambre</a:t>
            </a:r>
            <a:r>
              <a:rPr lang="en-US" sz="6600" b="1" dirty="0" smtClean="0">
                <a:solidFill>
                  <a:schemeClr val="tx2"/>
                </a:solidFill>
                <a:latin typeface="Open Sans"/>
                <a:cs typeface="Open Sans"/>
              </a:rPr>
              <a:t> Media Day</a:t>
            </a:r>
            <a:endParaRPr lang="en-US" sz="6600" b="1" dirty="0">
              <a:solidFill>
                <a:schemeClr val="tx2"/>
              </a:solidFill>
              <a:latin typeface="Open Sans"/>
              <a:cs typeface="Open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22438" y="1685682"/>
            <a:ext cx="20942300" cy="8485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i="1" dirty="0">
                <a:latin typeface="Open Sans"/>
                <a:cs typeface="Open Sans"/>
              </a:rPr>
              <a:t>Resiliency Tour</a:t>
            </a:r>
          </a:p>
        </p:txBody>
      </p:sp>
      <p:pic>
        <p:nvPicPr>
          <p:cNvPr id="2" name="Picture 1" descr="VBS_PressTour_Invite_FNL.pd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45521">
            <a:off x="4305196" y="7295910"/>
            <a:ext cx="2571565" cy="6857507"/>
          </a:xfrm>
          <a:prstGeom prst="rect">
            <a:avLst/>
          </a:prstGeom>
          <a:solidFill>
            <a:srgbClr val="FFFFFF"/>
          </a:solidFill>
          <a:ln>
            <a:solidFill>
              <a:srgbClr val="D9D9D9"/>
            </a:solidFill>
          </a:ln>
          <a:effectLst>
            <a:outerShdw blurRad="206375" dist="38100" dir="2700000" algn="tl" rotWithShape="0">
              <a:schemeClr val="bg1">
                <a:lumMod val="50000"/>
                <a:alpha val="40000"/>
              </a:scheme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786388" y="2904683"/>
            <a:ext cx="1091573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dirty="0">
                <a:latin typeface="Open Sans"/>
                <a:cs typeface="Open Sans"/>
              </a:rPr>
              <a:t>Tour of the Marina and </a:t>
            </a:r>
            <a:r>
              <a:rPr lang="en-US" sz="3600" dirty="0" smtClean="0">
                <a:latin typeface="Open Sans"/>
                <a:cs typeface="Open Sans"/>
              </a:rPr>
              <a:t>waterfront</a:t>
            </a:r>
          </a:p>
          <a:p>
            <a:pPr>
              <a:lnSpc>
                <a:spcPct val="120000"/>
              </a:lnSpc>
            </a:pPr>
            <a:endParaRPr lang="en-US" sz="3600" dirty="0">
              <a:latin typeface="Open Sans"/>
              <a:cs typeface="Open Sans"/>
            </a:endParaRPr>
          </a:p>
          <a:p>
            <a:pPr>
              <a:lnSpc>
                <a:spcPct val="120000"/>
              </a:lnSpc>
            </a:pPr>
            <a:r>
              <a:rPr lang="en-US" sz="3600" dirty="0">
                <a:latin typeface="Open Sans"/>
                <a:cs typeface="Open Sans"/>
              </a:rPr>
              <a:t>Tour of the processor where VBS </a:t>
            </a:r>
            <a:r>
              <a:rPr lang="en-US" sz="3600" dirty="0" smtClean="0">
                <a:latin typeface="Open Sans"/>
                <a:cs typeface="Open Sans"/>
              </a:rPr>
              <a:t>packed</a:t>
            </a:r>
          </a:p>
          <a:p>
            <a:pPr>
              <a:lnSpc>
                <a:spcPct val="120000"/>
              </a:lnSpc>
            </a:pPr>
            <a:endParaRPr lang="en-US" sz="3600" dirty="0">
              <a:latin typeface="Open Sans"/>
              <a:cs typeface="Open Sans"/>
            </a:endParaRPr>
          </a:p>
          <a:p>
            <a:pPr>
              <a:lnSpc>
                <a:spcPct val="120000"/>
              </a:lnSpc>
            </a:pPr>
            <a:r>
              <a:rPr lang="en-US" sz="3600" b="1" dirty="0">
                <a:latin typeface="Open Sans"/>
                <a:cs typeface="Open Sans"/>
              </a:rPr>
              <a:t>Debut of the NEW </a:t>
            </a:r>
            <a:r>
              <a:rPr lang="en-US" sz="3600" b="1" dirty="0" smtClean="0">
                <a:latin typeface="Open Sans"/>
                <a:cs typeface="Open Sans"/>
              </a:rPr>
              <a:t>Seafood </a:t>
            </a:r>
            <a:r>
              <a:rPr lang="en-US" sz="3600" b="1" dirty="0">
                <a:latin typeface="Open Sans"/>
                <a:cs typeface="Open Sans"/>
              </a:rPr>
              <a:t>&amp; Farmers </a:t>
            </a:r>
            <a:r>
              <a:rPr lang="en-US" sz="3600" b="1" dirty="0" smtClean="0">
                <a:latin typeface="Open Sans"/>
                <a:cs typeface="Open Sans"/>
              </a:rPr>
              <a:t>Market</a:t>
            </a:r>
            <a:endParaRPr lang="en-US" sz="3600" dirty="0">
              <a:latin typeface="Open Sans"/>
              <a:cs typeface="Open Sans"/>
            </a:endParaRPr>
          </a:p>
          <a:p>
            <a:pPr>
              <a:lnSpc>
                <a:spcPct val="120000"/>
              </a:lnSpc>
            </a:pPr>
            <a:endParaRPr lang="en-US" sz="3600" dirty="0">
              <a:latin typeface="Open Sans"/>
              <a:cs typeface="Open San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722438" y="2787750"/>
            <a:ext cx="974880" cy="974880"/>
            <a:chOff x="13192592" y="5497973"/>
            <a:chExt cx="1463040" cy="1463040"/>
          </a:xfrm>
        </p:grpSpPr>
        <p:sp>
          <p:nvSpPr>
            <p:cNvPr id="14" name="Rectangle 13"/>
            <p:cNvSpPr/>
            <p:nvPr/>
          </p:nvSpPr>
          <p:spPr>
            <a:xfrm>
              <a:off x="13192592" y="5497973"/>
              <a:ext cx="1463040" cy="14630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29"/>
            <p:cNvSpPr>
              <a:spLocks/>
            </p:cNvSpPr>
            <p:nvPr/>
          </p:nvSpPr>
          <p:spPr bwMode="auto">
            <a:xfrm>
              <a:off x="13636767" y="5998707"/>
              <a:ext cx="530705" cy="409519"/>
            </a:xfrm>
            <a:custGeom>
              <a:avLst/>
              <a:gdLst/>
              <a:ahLst/>
              <a:cxnLst>
                <a:cxn ang="0">
                  <a:pos x="58" y="12"/>
                </a:cxn>
                <a:cxn ang="0">
                  <a:pos x="30" y="39"/>
                </a:cxn>
                <a:cxn ang="0">
                  <a:pos x="25" y="44"/>
                </a:cxn>
                <a:cxn ang="0">
                  <a:pos x="23" y="45"/>
                </a:cxn>
                <a:cxn ang="0">
                  <a:pos x="20" y="44"/>
                </a:cxn>
                <a:cxn ang="0">
                  <a:pos x="15" y="39"/>
                </a:cxn>
                <a:cxn ang="0">
                  <a:pos x="1" y="26"/>
                </a:cxn>
                <a:cxn ang="0">
                  <a:pos x="0" y="23"/>
                </a:cxn>
                <a:cxn ang="0">
                  <a:pos x="1" y="20"/>
                </a:cxn>
                <a:cxn ang="0">
                  <a:pos x="6" y="15"/>
                </a:cxn>
                <a:cxn ang="0">
                  <a:pos x="9" y="14"/>
                </a:cxn>
                <a:cxn ang="0">
                  <a:pos x="11" y="15"/>
                </a:cxn>
                <a:cxn ang="0">
                  <a:pos x="23" y="26"/>
                </a:cxn>
                <a:cxn ang="0">
                  <a:pos x="47" y="1"/>
                </a:cxn>
                <a:cxn ang="0">
                  <a:pos x="50" y="0"/>
                </a:cxn>
                <a:cxn ang="0">
                  <a:pos x="53" y="1"/>
                </a:cxn>
                <a:cxn ang="0">
                  <a:pos x="58" y="7"/>
                </a:cxn>
                <a:cxn ang="0">
                  <a:pos x="59" y="9"/>
                </a:cxn>
                <a:cxn ang="0">
                  <a:pos x="58" y="12"/>
                </a:cxn>
              </a:cxnLst>
              <a:rect l="0" t="0" r="r" b="b"/>
              <a:pathLst>
                <a:path w="59" h="45">
                  <a:moveTo>
                    <a:pt x="58" y="12"/>
                  </a:moveTo>
                  <a:cubicBezTo>
                    <a:pt x="30" y="39"/>
                    <a:pt x="30" y="39"/>
                    <a:pt x="30" y="39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5"/>
                    <a:pt x="24" y="45"/>
                    <a:pt x="23" y="45"/>
                  </a:cubicBezTo>
                  <a:cubicBezTo>
                    <a:pt x="22" y="45"/>
                    <a:pt x="21" y="45"/>
                    <a:pt x="20" y="44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25"/>
                    <a:pt x="0" y="24"/>
                    <a:pt x="0" y="23"/>
                  </a:cubicBezTo>
                  <a:cubicBezTo>
                    <a:pt x="0" y="22"/>
                    <a:pt x="0" y="21"/>
                    <a:pt x="1" y="20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4"/>
                    <a:pt x="8" y="14"/>
                    <a:pt x="9" y="14"/>
                  </a:cubicBezTo>
                  <a:cubicBezTo>
                    <a:pt x="10" y="14"/>
                    <a:pt x="11" y="14"/>
                    <a:pt x="11" y="15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8" y="1"/>
                    <a:pt x="49" y="0"/>
                    <a:pt x="50" y="0"/>
                  </a:cubicBezTo>
                  <a:cubicBezTo>
                    <a:pt x="51" y="0"/>
                    <a:pt x="52" y="1"/>
                    <a:pt x="53" y="1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8" y="7"/>
                    <a:pt x="59" y="8"/>
                    <a:pt x="59" y="9"/>
                  </a:cubicBezTo>
                  <a:cubicBezTo>
                    <a:pt x="59" y="10"/>
                    <a:pt x="58" y="11"/>
                    <a:pt x="58" y="1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722438" y="4128416"/>
            <a:ext cx="974880" cy="974880"/>
            <a:chOff x="12875104" y="6572162"/>
            <a:chExt cx="1463040" cy="1463040"/>
          </a:xfrm>
        </p:grpSpPr>
        <p:sp>
          <p:nvSpPr>
            <p:cNvPr id="17" name="Rectangle 16"/>
            <p:cNvSpPr/>
            <p:nvPr/>
          </p:nvSpPr>
          <p:spPr>
            <a:xfrm>
              <a:off x="12875104" y="6572162"/>
              <a:ext cx="1463040" cy="14630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29"/>
            <p:cNvSpPr>
              <a:spLocks/>
            </p:cNvSpPr>
            <p:nvPr/>
          </p:nvSpPr>
          <p:spPr bwMode="auto">
            <a:xfrm>
              <a:off x="13319279" y="7106924"/>
              <a:ext cx="530705" cy="409519"/>
            </a:xfrm>
            <a:custGeom>
              <a:avLst/>
              <a:gdLst/>
              <a:ahLst/>
              <a:cxnLst>
                <a:cxn ang="0">
                  <a:pos x="58" y="12"/>
                </a:cxn>
                <a:cxn ang="0">
                  <a:pos x="30" y="39"/>
                </a:cxn>
                <a:cxn ang="0">
                  <a:pos x="25" y="44"/>
                </a:cxn>
                <a:cxn ang="0">
                  <a:pos x="23" y="45"/>
                </a:cxn>
                <a:cxn ang="0">
                  <a:pos x="20" y="44"/>
                </a:cxn>
                <a:cxn ang="0">
                  <a:pos x="15" y="39"/>
                </a:cxn>
                <a:cxn ang="0">
                  <a:pos x="1" y="26"/>
                </a:cxn>
                <a:cxn ang="0">
                  <a:pos x="0" y="23"/>
                </a:cxn>
                <a:cxn ang="0">
                  <a:pos x="1" y="20"/>
                </a:cxn>
                <a:cxn ang="0">
                  <a:pos x="6" y="15"/>
                </a:cxn>
                <a:cxn ang="0">
                  <a:pos x="9" y="14"/>
                </a:cxn>
                <a:cxn ang="0">
                  <a:pos x="11" y="15"/>
                </a:cxn>
                <a:cxn ang="0">
                  <a:pos x="23" y="26"/>
                </a:cxn>
                <a:cxn ang="0">
                  <a:pos x="47" y="1"/>
                </a:cxn>
                <a:cxn ang="0">
                  <a:pos x="50" y="0"/>
                </a:cxn>
                <a:cxn ang="0">
                  <a:pos x="53" y="1"/>
                </a:cxn>
                <a:cxn ang="0">
                  <a:pos x="58" y="7"/>
                </a:cxn>
                <a:cxn ang="0">
                  <a:pos x="59" y="9"/>
                </a:cxn>
                <a:cxn ang="0">
                  <a:pos x="58" y="12"/>
                </a:cxn>
              </a:cxnLst>
              <a:rect l="0" t="0" r="r" b="b"/>
              <a:pathLst>
                <a:path w="59" h="45">
                  <a:moveTo>
                    <a:pt x="58" y="12"/>
                  </a:moveTo>
                  <a:cubicBezTo>
                    <a:pt x="30" y="39"/>
                    <a:pt x="30" y="39"/>
                    <a:pt x="30" y="39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5"/>
                    <a:pt x="24" y="45"/>
                    <a:pt x="23" y="45"/>
                  </a:cubicBezTo>
                  <a:cubicBezTo>
                    <a:pt x="22" y="45"/>
                    <a:pt x="21" y="45"/>
                    <a:pt x="20" y="44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25"/>
                    <a:pt x="0" y="24"/>
                    <a:pt x="0" y="23"/>
                  </a:cubicBezTo>
                  <a:cubicBezTo>
                    <a:pt x="0" y="22"/>
                    <a:pt x="0" y="21"/>
                    <a:pt x="1" y="20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4"/>
                    <a:pt x="8" y="14"/>
                    <a:pt x="9" y="14"/>
                  </a:cubicBezTo>
                  <a:cubicBezTo>
                    <a:pt x="10" y="14"/>
                    <a:pt x="11" y="14"/>
                    <a:pt x="11" y="15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8" y="1"/>
                    <a:pt x="49" y="0"/>
                    <a:pt x="50" y="0"/>
                  </a:cubicBezTo>
                  <a:cubicBezTo>
                    <a:pt x="51" y="0"/>
                    <a:pt x="52" y="1"/>
                    <a:pt x="53" y="1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8" y="7"/>
                    <a:pt x="59" y="8"/>
                    <a:pt x="59" y="9"/>
                  </a:cubicBezTo>
                  <a:cubicBezTo>
                    <a:pt x="59" y="10"/>
                    <a:pt x="58" y="11"/>
                    <a:pt x="58" y="1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722438" y="5478265"/>
            <a:ext cx="974880" cy="974880"/>
            <a:chOff x="13192592" y="9639778"/>
            <a:chExt cx="1463040" cy="1463040"/>
          </a:xfrm>
        </p:grpSpPr>
        <p:sp>
          <p:nvSpPr>
            <p:cNvPr id="20" name="Rectangle 19"/>
            <p:cNvSpPr/>
            <p:nvPr/>
          </p:nvSpPr>
          <p:spPr>
            <a:xfrm>
              <a:off x="13192592" y="9639778"/>
              <a:ext cx="1463040" cy="14630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9"/>
            <p:cNvSpPr>
              <a:spLocks/>
            </p:cNvSpPr>
            <p:nvPr/>
          </p:nvSpPr>
          <p:spPr bwMode="auto">
            <a:xfrm>
              <a:off x="13636767" y="10138514"/>
              <a:ext cx="530705" cy="409519"/>
            </a:xfrm>
            <a:custGeom>
              <a:avLst/>
              <a:gdLst/>
              <a:ahLst/>
              <a:cxnLst>
                <a:cxn ang="0">
                  <a:pos x="58" y="12"/>
                </a:cxn>
                <a:cxn ang="0">
                  <a:pos x="30" y="39"/>
                </a:cxn>
                <a:cxn ang="0">
                  <a:pos x="25" y="44"/>
                </a:cxn>
                <a:cxn ang="0">
                  <a:pos x="23" y="45"/>
                </a:cxn>
                <a:cxn ang="0">
                  <a:pos x="20" y="44"/>
                </a:cxn>
                <a:cxn ang="0">
                  <a:pos x="15" y="39"/>
                </a:cxn>
                <a:cxn ang="0">
                  <a:pos x="1" y="26"/>
                </a:cxn>
                <a:cxn ang="0">
                  <a:pos x="0" y="23"/>
                </a:cxn>
                <a:cxn ang="0">
                  <a:pos x="1" y="20"/>
                </a:cxn>
                <a:cxn ang="0">
                  <a:pos x="6" y="15"/>
                </a:cxn>
                <a:cxn ang="0">
                  <a:pos x="9" y="14"/>
                </a:cxn>
                <a:cxn ang="0">
                  <a:pos x="11" y="15"/>
                </a:cxn>
                <a:cxn ang="0">
                  <a:pos x="23" y="26"/>
                </a:cxn>
                <a:cxn ang="0">
                  <a:pos x="47" y="1"/>
                </a:cxn>
                <a:cxn ang="0">
                  <a:pos x="50" y="0"/>
                </a:cxn>
                <a:cxn ang="0">
                  <a:pos x="53" y="1"/>
                </a:cxn>
                <a:cxn ang="0">
                  <a:pos x="58" y="7"/>
                </a:cxn>
                <a:cxn ang="0">
                  <a:pos x="59" y="9"/>
                </a:cxn>
                <a:cxn ang="0">
                  <a:pos x="58" y="12"/>
                </a:cxn>
              </a:cxnLst>
              <a:rect l="0" t="0" r="r" b="b"/>
              <a:pathLst>
                <a:path w="59" h="45">
                  <a:moveTo>
                    <a:pt x="58" y="12"/>
                  </a:moveTo>
                  <a:cubicBezTo>
                    <a:pt x="30" y="39"/>
                    <a:pt x="30" y="39"/>
                    <a:pt x="30" y="39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5"/>
                    <a:pt x="24" y="45"/>
                    <a:pt x="23" y="45"/>
                  </a:cubicBezTo>
                  <a:cubicBezTo>
                    <a:pt x="22" y="45"/>
                    <a:pt x="21" y="45"/>
                    <a:pt x="20" y="44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25"/>
                    <a:pt x="0" y="24"/>
                    <a:pt x="0" y="23"/>
                  </a:cubicBezTo>
                  <a:cubicBezTo>
                    <a:pt x="0" y="22"/>
                    <a:pt x="0" y="21"/>
                    <a:pt x="1" y="20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4"/>
                    <a:pt x="8" y="14"/>
                    <a:pt x="9" y="14"/>
                  </a:cubicBezTo>
                  <a:cubicBezTo>
                    <a:pt x="10" y="14"/>
                    <a:pt x="11" y="14"/>
                    <a:pt x="11" y="15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8" y="1"/>
                    <a:pt x="49" y="0"/>
                    <a:pt x="50" y="0"/>
                  </a:cubicBezTo>
                  <a:cubicBezTo>
                    <a:pt x="51" y="0"/>
                    <a:pt x="52" y="1"/>
                    <a:pt x="53" y="1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8" y="7"/>
                    <a:pt x="59" y="8"/>
                    <a:pt x="59" y="9"/>
                  </a:cubicBezTo>
                  <a:cubicBezTo>
                    <a:pt x="59" y="10"/>
                    <a:pt x="58" y="11"/>
                    <a:pt x="58" y="1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7567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87705" y="-43740"/>
            <a:ext cx="31172510" cy="14052414"/>
          </a:xfrm>
        </p:spPr>
      </p:pic>
      <p:sp>
        <p:nvSpPr>
          <p:cNvPr id="33" name="Rectangle 32"/>
          <p:cNvSpPr/>
          <p:nvPr/>
        </p:nvSpPr>
        <p:spPr>
          <a:xfrm>
            <a:off x="0" y="0"/>
            <a:ext cx="24427007" cy="13716000"/>
          </a:xfrm>
          <a:prstGeom prst="rect">
            <a:avLst/>
          </a:prstGeom>
          <a:solidFill>
            <a:srgbClr val="242C34">
              <a:alpha val="5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55" tIns="121878" rIns="243755" bIns="121878" rtlCol="0" anchor="ctr"/>
          <a:lstStyle/>
          <a:p>
            <a:pPr algn="ctr"/>
            <a:endParaRPr lang="en-US" dirty="0">
              <a:solidFill>
                <a:schemeClr val="accent1">
                  <a:lumMod val="50000"/>
                </a:schemeClr>
              </a:solidFill>
              <a:latin typeface="Calibri Ligh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722438" y="623555"/>
            <a:ext cx="20942300" cy="11294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  <a:latin typeface="Open Sans"/>
                <a:cs typeface="Open Sans"/>
              </a:rPr>
              <a:t>Pieces of the Puzzle</a:t>
            </a:r>
            <a:endParaRPr lang="en-US" sz="72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graphicFrame>
        <p:nvGraphicFramePr>
          <p:cNvPr id="44" name="Diagram 43"/>
          <p:cNvGraphicFramePr/>
          <p:nvPr>
            <p:extLst>
              <p:ext uri="{D42A27DB-BD31-4B8C-83A1-F6EECF244321}">
                <p14:modId xmlns:p14="http://schemas.microsoft.com/office/powerpoint/2010/main" val="1117635285"/>
              </p:ext>
            </p:extLst>
          </p:nvPr>
        </p:nvGraphicFramePr>
        <p:xfrm>
          <a:off x="2510366" y="623555"/>
          <a:ext cx="19525615" cy="9502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45" name="Group 44"/>
          <p:cNvGrpSpPr/>
          <p:nvPr/>
        </p:nvGrpSpPr>
        <p:grpSpPr>
          <a:xfrm>
            <a:off x="8759024" y="8548522"/>
            <a:ext cx="7075772" cy="4588535"/>
            <a:chOff x="2495154" y="4746586"/>
            <a:chExt cx="3226003" cy="1918467"/>
          </a:xfrm>
        </p:grpSpPr>
        <p:pic>
          <p:nvPicPr>
            <p:cNvPr id="46" name="Picture 3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136084" y="4746586"/>
              <a:ext cx="1469970" cy="139175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7" name="Group 46"/>
            <p:cNvGrpSpPr/>
            <p:nvPr/>
          </p:nvGrpSpPr>
          <p:grpSpPr>
            <a:xfrm>
              <a:off x="3669226" y="5278954"/>
              <a:ext cx="1603977" cy="1386099"/>
              <a:chOff x="375890" y="2333864"/>
              <a:chExt cx="1386099" cy="1386099"/>
            </a:xfrm>
            <a:scene3d>
              <a:camera prst="orthographicFront"/>
              <a:lightRig rig="flat" dir="t"/>
            </a:scene3d>
          </p:grpSpPr>
          <p:sp>
            <p:nvSpPr>
              <p:cNvPr id="54" name="Rounded Rectangle 53"/>
              <p:cNvSpPr/>
              <p:nvPr/>
            </p:nvSpPr>
            <p:spPr>
              <a:xfrm>
                <a:off x="375890" y="2333864"/>
                <a:ext cx="1386099" cy="1386099"/>
              </a:xfrm>
              <a:prstGeom prst="roundRect">
                <a:avLst>
                  <a:gd name="adj" fmla="val 10000"/>
                </a:avLst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55" name="Rounded Rectangle 4"/>
              <p:cNvSpPr/>
              <p:nvPr/>
            </p:nvSpPr>
            <p:spPr>
              <a:xfrm>
                <a:off x="416487" y="2374461"/>
                <a:ext cx="1345502" cy="130490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76200" tIns="76200" rIns="76200" bIns="762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4400" kern="1200" dirty="0" smtClean="0">
                    <a:solidFill>
                      <a:schemeClr val="bg1"/>
                    </a:solidFill>
                  </a:rPr>
                  <a:t>Existing </a:t>
                </a:r>
                <a:r>
                  <a:rPr lang="en-US" sz="4400" dirty="0" smtClean="0">
                    <a:solidFill>
                      <a:schemeClr val="bg1"/>
                    </a:solidFill>
                  </a:rPr>
                  <a:t>Trust and Relationships</a:t>
                </a:r>
                <a:endParaRPr lang="en-US" sz="4400" kern="1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2" name="Right Arrow 51"/>
            <p:cNvSpPr/>
            <p:nvPr/>
          </p:nvSpPr>
          <p:spPr>
            <a:xfrm rot="17877264">
              <a:off x="5447113" y="5376496"/>
              <a:ext cx="215027" cy="333060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Right Arrow 49"/>
            <p:cNvSpPr/>
            <p:nvPr/>
          </p:nvSpPr>
          <p:spPr>
            <a:xfrm rot="14084372">
              <a:off x="2554170" y="5368730"/>
              <a:ext cx="215027" cy="333060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26191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722438" y="680909"/>
            <a:ext cx="16283292" cy="11294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600" b="1" dirty="0" smtClean="0">
                <a:solidFill>
                  <a:schemeClr val="tx2"/>
                </a:solidFill>
                <a:latin typeface="Open Sans"/>
                <a:cs typeface="Open Sans"/>
              </a:rPr>
              <a:t>Vermilion Bay Sweet Brands Expanded</a:t>
            </a:r>
            <a:endParaRPr lang="en-US" sz="6600" b="1" dirty="0">
              <a:solidFill>
                <a:schemeClr val="tx2"/>
              </a:solidFill>
              <a:latin typeface="Open Sans"/>
              <a:cs typeface="Open San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44678" y="11299341"/>
            <a:ext cx="21035037" cy="11403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000" dirty="0">
                <a:latin typeface="Open Sans"/>
                <a:cs typeface="Open Sans"/>
              </a:rPr>
              <a:t>To include ‘gumbo’ pack of smaller shrimp, fish and </a:t>
            </a:r>
            <a:r>
              <a:rPr lang="en-US" sz="4000" dirty="0" smtClean="0">
                <a:latin typeface="Open Sans"/>
                <a:cs typeface="Open Sans"/>
              </a:rPr>
              <a:t>crab </a:t>
            </a:r>
            <a:endParaRPr lang="en-US" sz="4000" dirty="0">
              <a:latin typeface="Open Sans"/>
              <a:cs typeface="Open San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7711" y="4187237"/>
            <a:ext cx="5682520" cy="41544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6367" y="4187237"/>
            <a:ext cx="5698747" cy="48439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61250" y="4187237"/>
            <a:ext cx="5788532" cy="42449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341" y="4187237"/>
            <a:ext cx="5538234" cy="40471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752010"/>
            <a:ext cx="25679461" cy="95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77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DCIM\101D5000\DSC_004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160" t="14219" r="9073"/>
          <a:stretch/>
        </p:blipFill>
        <p:spPr bwMode="auto">
          <a:xfrm>
            <a:off x="-239976" y="-680416"/>
            <a:ext cx="24672512" cy="1638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36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DCIM\101D5200\DSC_0008 - 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" y="762000"/>
            <a:ext cx="24387175" cy="1203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03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42" r="4266"/>
          <a:stretch/>
        </p:blipFill>
        <p:spPr bwMode="auto">
          <a:xfrm>
            <a:off x="0" y="0"/>
            <a:ext cx="24387175" cy="15175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0"/>
            <a:ext cx="24387175" cy="15659693"/>
          </a:xfrm>
          <a:prstGeom prst="rect">
            <a:avLst/>
          </a:prstGeom>
          <a:solidFill>
            <a:srgbClr val="414F5E">
              <a:alpha val="3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5008205" y="1175307"/>
            <a:ext cx="8593891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 Black"/>
                <a:cs typeface="Roboto Black"/>
              </a:rPr>
              <a:t>Opportunities</a:t>
            </a:r>
          </a:p>
          <a:p>
            <a:r>
              <a:rPr lang="en-US" sz="8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 Black"/>
                <a:cs typeface="Roboto Black"/>
              </a:rPr>
              <a:t>	</a:t>
            </a:r>
            <a:r>
              <a:rPr lang="en-US" sz="8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 Black"/>
                <a:cs typeface="Roboto Black"/>
              </a:rPr>
              <a:t>	are endless</a:t>
            </a:r>
            <a:endParaRPr lang="en-US" sz="8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 Black"/>
              <a:cs typeface="Roboto Black"/>
            </a:endParaRPr>
          </a:p>
        </p:txBody>
      </p:sp>
    </p:spTree>
    <p:extLst>
      <p:ext uri="{BB962C8B-B14F-4D97-AF65-F5344CB8AC3E}">
        <p14:creationId xmlns:p14="http://schemas.microsoft.com/office/powerpoint/2010/main" val="385341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DCIM\100D5200\DSC_024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302229" y="3025952"/>
            <a:ext cx="11793831" cy="786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40689" y="6244563"/>
            <a:ext cx="9326880" cy="699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00" r="14166"/>
          <a:stretch/>
        </p:blipFill>
        <p:spPr>
          <a:xfrm rot="5400000">
            <a:off x="10382110" y="984113"/>
            <a:ext cx="6705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49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24387175" cy="13716000"/>
          </a:xfrm>
          <a:prstGeom prst="rect">
            <a:avLst/>
          </a:prstGeom>
          <a:solidFill>
            <a:srgbClr val="414F5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27894" y="540210"/>
            <a:ext cx="2024913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700" b="1" dirty="0" smtClean="0">
                <a:solidFill>
                  <a:schemeClr val="bg1"/>
                </a:solidFill>
                <a:latin typeface="Arial"/>
                <a:cs typeface="Arial"/>
              </a:rPr>
              <a:t>“</a:t>
            </a:r>
            <a:endParaRPr lang="en-US" sz="287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52807" y="1629403"/>
            <a:ext cx="19529539" cy="8710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Arial"/>
                <a:cs typeface="Arial"/>
              </a:rPr>
              <a:t>We were successful because we capitalized on our </a:t>
            </a:r>
            <a:r>
              <a:rPr lang="en-US" sz="8000" b="1" dirty="0" smtClean="0">
                <a:solidFill>
                  <a:schemeClr val="bg1"/>
                </a:solidFill>
                <a:latin typeface="Arial"/>
                <a:cs typeface="Arial"/>
              </a:rPr>
              <a:t>assets . . . as </a:t>
            </a:r>
            <a:r>
              <a:rPr lang="en-US" sz="8000" b="1" dirty="0">
                <a:solidFill>
                  <a:schemeClr val="bg1"/>
                </a:solidFill>
                <a:latin typeface="Arial"/>
                <a:cs typeface="Arial"/>
              </a:rPr>
              <a:t>well as market trends like buying local and </a:t>
            </a:r>
            <a:r>
              <a:rPr lang="en-US" sz="8000" b="1" dirty="0" err="1">
                <a:solidFill>
                  <a:schemeClr val="bg1"/>
                </a:solidFill>
                <a:latin typeface="Arial"/>
                <a:cs typeface="Arial"/>
              </a:rPr>
              <a:t>chem</a:t>
            </a:r>
            <a:r>
              <a:rPr lang="en-US" sz="80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8000" b="1" dirty="0" smtClean="0">
                <a:solidFill>
                  <a:schemeClr val="bg1"/>
                </a:solidFill>
                <a:latin typeface="Arial"/>
                <a:cs typeface="Arial"/>
              </a:rPr>
              <a:t>free. With the social media explosion, it was a </a:t>
            </a:r>
            <a:r>
              <a:rPr lang="en-US" sz="8000" b="1" dirty="0">
                <a:solidFill>
                  <a:schemeClr val="bg1"/>
                </a:solidFill>
                <a:latin typeface="Arial"/>
                <a:cs typeface="Arial"/>
              </a:rPr>
              <a:t>natural way to reconnect people to local resources. </a:t>
            </a:r>
            <a:r>
              <a:rPr lang="en-US" sz="8000" b="1" dirty="0" smtClean="0">
                <a:solidFill>
                  <a:schemeClr val="bg1"/>
                </a:solidFill>
                <a:latin typeface="Arial"/>
                <a:cs typeface="Arial"/>
              </a:rPr>
              <a:t>Our </a:t>
            </a:r>
            <a:r>
              <a:rPr lang="en-US" sz="8000" b="1" dirty="0">
                <a:solidFill>
                  <a:schemeClr val="bg1"/>
                </a:solidFill>
                <a:latin typeface="Arial"/>
                <a:cs typeface="Arial"/>
              </a:rPr>
              <a:t>success has been overwhelming.”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82405" y="11631890"/>
            <a:ext cx="19703862" cy="8485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Open Sans"/>
                <a:cs typeface="Open Sans"/>
              </a:rPr>
              <a:t>—Thomas </a:t>
            </a:r>
            <a:r>
              <a:rPr lang="en-US" sz="4000" dirty="0" err="1">
                <a:solidFill>
                  <a:srgbClr val="FFFFFF"/>
                </a:solidFill>
                <a:latin typeface="Open Sans"/>
                <a:cs typeface="Open Sans"/>
              </a:rPr>
              <a:t>Hymel</a:t>
            </a:r>
            <a:r>
              <a:rPr lang="en-US" sz="4000" dirty="0">
                <a:solidFill>
                  <a:srgbClr val="FFFFFF"/>
                </a:solidFill>
                <a:latin typeface="Open Sans"/>
                <a:cs typeface="Open Sans"/>
              </a:rPr>
              <a:t>, </a:t>
            </a:r>
            <a:r>
              <a:rPr lang="en-US" sz="3200" dirty="0">
                <a:solidFill>
                  <a:srgbClr val="FFFFFF"/>
                </a:solidFill>
                <a:latin typeface="Open Sans"/>
                <a:cs typeface="Open Sans"/>
              </a:rPr>
              <a:t>Louisiana Sea Grant/LSU </a:t>
            </a:r>
            <a:r>
              <a:rPr lang="en-US" sz="3200" dirty="0" err="1">
                <a:solidFill>
                  <a:srgbClr val="FFFFFF"/>
                </a:solidFill>
                <a:latin typeface="Open Sans"/>
                <a:cs typeface="Open Sans"/>
              </a:rPr>
              <a:t>AgCenter</a:t>
            </a:r>
            <a:r>
              <a:rPr lang="en-US" sz="320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lang="en-US" sz="3200" dirty="0" smtClean="0">
                <a:solidFill>
                  <a:srgbClr val="FFFFFF"/>
                </a:solidFill>
                <a:latin typeface="Open Sans"/>
                <a:cs typeface="Open Sans"/>
              </a:rPr>
              <a:t>&amp; Louisiana </a:t>
            </a:r>
            <a:r>
              <a:rPr lang="en-US" sz="3200" dirty="0">
                <a:solidFill>
                  <a:srgbClr val="FFFFFF"/>
                </a:solidFill>
                <a:latin typeface="Open Sans"/>
                <a:cs typeface="Open Sans"/>
              </a:rPr>
              <a:t>Direct Seafood program director</a:t>
            </a:r>
          </a:p>
        </p:txBody>
      </p:sp>
    </p:spTree>
    <p:extLst>
      <p:ext uri="{BB962C8B-B14F-4D97-AF65-F5344CB8AC3E}">
        <p14:creationId xmlns:p14="http://schemas.microsoft.com/office/powerpoint/2010/main" val="244796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3693"/>
            <a:ext cx="24474089" cy="10877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272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722438" y="680909"/>
            <a:ext cx="20942300" cy="11294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600" b="1" dirty="0" smtClean="0">
                <a:solidFill>
                  <a:schemeClr val="tx2"/>
                </a:solidFill>
                <a:latin typeface="Open Sans"/>
                <a:cs typeface="Open Sans"/>
              </a:rPr>
              <a:t>Workshops &amp; Dock Days</a:t>
            </a:r>
            <a:endParaRPr lang="en-US" sz="6600" b="1" dirty="0">
              <a:solidFill>
                <a:schemeClr val="tx2"/>
              </a:solidFill>
              <a:latin typeface="Open Sans"/>
              <a:cs typeface="Open Sans"/>
            </a:endParaRPr>
          </a:p>
        </p:txBody>
      </p:sp>
      <p:pic>
        <p:nvPicPr>
          <p:cNvPr id="6" name="Picture 5" descr="Delcambre Crab Flyer Vietnames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21" y="1902550"/>
            <a:ext cx="9235264" cy="11951518"/>
          </a:xfrm>
          <a:prstGeom prst="rect">
            <a:avLst/>
          </a:prstGeom>
        </p:spPr>
      </p:pic>
      <p:pic>
        <p:nvPicPr>
          <p:cNvPr id="7" name="Picture 6" descr="Dulac Crab Flyer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8498" y="1871812"/>
            <a:ext cx="9283089" cy="12013409"/>
          </a:xfrm>
          <a:prstGeom prst="rect">
            <a:avLst/>
          </a:prstGeom>
        </p:spPr>
      </p:pic>
      <p:pic>
        <p:nvPicPr>
          <p:cNvPr id="3" name="Picture 2" descr="DockDayDulaclg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0213" y="-158740"/>
            <a:ext cx="11766961" cy="7791015"/>
          </a:xfrm>
          <a:prstGeom prst="rect">
            <a:avLst/>
          </a:prstGeom>
        </p:spPr>
      </p:pic>
      <p:pic>
        <p:nvPicPr>
          <p:cNvPr id="4" name="Picture 3" descr="DSC_0669 1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287" r="8597"/>
          <a:stretch/>
        </p:blipFill>
        <p:spPr>
          <a:xfrm>
            <a:off x="12626183" y="7024180"/>
            <a:ext cx="11840364" cy="714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38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1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1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977379"/>
            <a:ext cx="24426860" cy="16173254"/>
          </a:xfrm>
        </p:spPr>
      </p:pic>
      <p:sp>
        <p:nvSpPr>
          <p:cNvPr id="6" name="Rectangle 5"/>
          <p:cNvSpPr/>
          <p:nvPr/>
        </p:nvSpPr>
        <p:spPr>
          <a:xfrm>
            <a:off x="0" y="0"/>
            <a:ext cx="24387175" cy="13716000"/>
          </a:xfrm>
          <a:prstGeom prst="rect">
            <a:avLst/>
          </a:prstGeom>
          <a:solidFill>
            <a:srgbClr val="414F5E">
              <a:alpha val="5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637772" y="1925401"/>
            <a:ext cx="1435721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smtClean="0">
                <a:solidFill>
                  <a:schemeClr val="bg1"/>
                </a:solidFill>
                <a:latin typeface="Roboto Black"/>
                <a:cs typeface="Roboto Black"/>
              </a:rPr>
              <a:t>Fisheries Forward Summit</a:t>
            </a:r>
            <a:endParaRPr lang="en-US" sz="8800" dirty="0">
              <a:solidFill>
                <a:schemeClr val="bg1"/>
              </a:solidFill>
              <a:latin typeface="Roboto Black"/>
              <a:cs typeface="Roboto Black"/>
            </a:endParaRPr>
          </a:p>
        </p:txBody>
      </p:sp>
    </p:spTree>
    <p:extLst>
      <p:ext uri="{BB962C8B-B14F-4D97-AF65-F5344CB8AC3E}">
        <p14:creationId xmlns:p14="http://schemas.microsoft.com/office/powerpoint/2010/main" val="139889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722438" y="680909"/>
            <a:ext cx="20942300" cy="11294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600" b="1" dirty="0" smtClean="0">
                <a:solidFill>
                  <a:schemeClr val="tx2"/>
                </a:solidFill>
                <a:latin typeface="Open Sans"/>
                <a:cs typeface="Open Sans"/>
              </a:rPr>
              <a:t>Summit 2018</a:t>
            </a:r>
            <a:endParaRPr lang="en-US" sz="6600" b="1" dirty="0">
              <a:solidFill>
                <a:schemeClr val="tx2"/>
              </a:solidFill>
              <a:latin typeface="Open Sans"/>
              <a:cs typeface="Open San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22438" y="1685682"/>
            <a:ext cx="20942300" cy="8485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 smtClean="0">
                <a:latin typeface="Open Sans"/>
                <a:cs typeface="Open Sans"/>
              </a:rPr>
              <a:t>The Pontchartrain Center, Kenner, LA</a:t>
            </a:r>
            <a:endParaRPr lang="en-US" sz="4000" dirty="0">
              <a:latin typeface="Open Sans"/>
              <a:cs typeface="Open Sans"/>
            </a:endParaRPr>
          </a:p>
        </p:txBody>
      </p:sp>
      <p:sp>
        <p:nvSpPr>
          <p:cNvPr id="5" name="TextBox 31"/>
          <p:cNvSpPr txBox="1">
            <a:spLocks noChangeArrowheads="1"/>
          </p:cNvSpPr>
          <p:nvPr/>
        </p:nvSpPr>
        <p:spPr bwMode="auto">
          <a:xfrm>
            <a:off x="18005730" y="12212877"/>
            <a:ext cx="3366317" cy="1477328"/>
          </a:xfrm>
          <a:prstGeom prst="rect">
            <a:avLst/>
          </a:prstGeom>
          <a:solidFill>
            <a:schemeClr val="tx2">
              <a:lumMod val="60000"/>
              <a:lumOff val="40000"/>
              <a:alpha val="4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9000" b="1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2018</a:t>
            </a:r>
            <a:endParaRPr lang="id-ID" sz="9000" b="1" dirty="0">
              <a:solidFill>
                <a:schemeClr val="accent1"/>
              </a:solidFill>
              <a:latin typeface="Open Sans Light"/>
              <a:cs typeface="Open Sans Light"/>
            </a:endParaRPr>
          </a:p>
        </p:txBody>
      </p:sp>
      <p:pic>
        <p:nvPicPr>
          <p:cNvPr id="7" name="Picture 4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81" r="16881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25078047039_5e2ae9048d_o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4718" y="7456324"/>
            <a:ext cx="10367473" cy="6866768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7772" y="2790825"/>
            <a:ext cx="8000683" cy="5300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979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3129686" y="799193"/>
            <a:ext cx="10746712" cy="22009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600" b="1" dirty="0" smtClean="0">
                <a:solidFill>
                  <a:schemeClr val="tx2"/>
                </a:solidFill>
                <a:latin typeface="Open Sans"/>
                <a:cs typeface="Open Sans"/>
              </a:rPr>
              <a:t>Fast Fact Sheets</a:t>
            </a:r>
            <a:br>
              <a:rPr lang="en-US" sz="6600" b="1" dirty="0" smtClean="0">
                <a:solidFill>
                  <a:schemeClr val="tx2"/>
                </a:solidFill>
                <a:latin typeface="Open Sans"/>
                <a:cs typeface="Open Sans"/>
              </a:rPr>
            </a:br>
            <a:endParaRPr lang="en-US" sz="6000" b="1" dirty="0">
              <a:solidFill>
                <a:schemeClr val="tx2"/>
              </a:solidFill>
              <a:latin typeface="Open Sans"/>
              <a:cs typeface="Open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129686" y="1992834"/>
            <a:ext cx="7941789" cy="8485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/>
              <a:t>Detailed fact sheets that give more information on topics of interest: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5250533" y="4378729"/>
            <a:ext cx="7132488" cy="73574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sz="3600" b="1" dirty="0" smtClean="0">
                <a:latin typeface="Open Sans"/>
                <a:cs typeface="Open Sans"/>
              </a:rPr>
              <a:t>Transportation Best Practices</a:t>
            </a:r>
            <a:endParaRPr lang="en-US" sz="3600" b="1" dirty="0">
              <a:latin typeface="Open Sans"/>
              <a:cs typeface="Open San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3192592" y="4204218"/>
            <a:ext cx="1463040" cy="1463040"/>
            <a:chOff x="13192592" y="5497973"/>
            <a:chExt cx="1463040" cy="1463040"/>
          </a:xfrm>
        </p:grpSpPr>
        <p:sp>
          <p:nvSpPr>
            <p:cNvPr id="74" name="Rectangle 73"/>
            <p:cNvSpPr/>
            <p:nvPr/>
          </p:nvSpPr>
          <p:spPr>
            <a:xfrm>
              <a:off x="13192592" y="5497973"/>
              <a:ext cx="1463040" cy="14630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Freeform 29"/>
            <p:cNvSpPr>
              <a:spLocks/>
            </p:cNvSpPr>
            <p:nvPr/>
          </p:nvSpPr>
          <p:spPr bwMode="auto">
            <a:xfrm>
              <a:off x="13636767" y="5998707"/>
              <a:ext cx="530705" cy="409519"/>
            </a:xfrm>
            <a:custGeom>
              <a:avLst/>
              <a:gdLst/>
              <a:ahLst/>
              <a:cxnLst>
                <a:cxn ang="0">
                  <a:pos x="58" y="12"/>
                </a:cxn>
                <a:cxn ang="0">
                  <a:pos x="30" y="39"/>
                </a:cxn>
                <a:cxn ang="0">
                  <a:pos x="25" y="44"/>
                </a:cxn>
                <a:cxn ang="0">
                  <a:pos x="23" y="45"/>
                </a:cxn>
                <a:cxn ang="0">
                  <a:pos x="20" y="44"/>
                </a:cxn>
                <a:cxn ang="0">
                  <a:pos x="15" y="39"/>
                </a:cxn>
                <a:cxn ang="0">
                  <a:pos x="1" y="26"/>
                </a:cxn>
                <a:cxn ang="0">
                  <a:pos x="0" y="23"/>
                </a:cxn>
                <a:cxn ang="0">
                  <a:pos x="1" y="20"/>
                </a:cxn>
                <a:cxn ang="0">
                  <a:pos x="6" y="15"/>
                </a:cxn>
                <a:cxn ang="0">
                  <a:pos x="9" y="14"/>
                </a:cxn>
                <a:cxn ang="0">
                  <a:pos x="11" y="15"/>
                </a:cxn>
                <a:cxn ang="0">
                  <a:pos x="23" y="26"/>
                </a:cxn>
                <a:cxn ang="0">
                  <a:pos x="47" y="1"/>
                </a:cxn>
                <a:cxn ang="0">
                  <a:pos x="50" y="0"/>
                </a:cxn>
                <a:cxn ang="0">
                  <a:pos x="53" y="1"/>
                </a:cxn>
                <a:cxn ang="0">
                  <a:pos x="58" y="7"/>
                </a:cxn>
                <a:cxn ang="0">
                  <a:pos x="59" y="9"/>
                </a:cxn>
                <a:cxn ang="0">
                  <a:pos x="58" y="12"/>
                </a:cxn>
              </a:cxnLst>
              <a:rect l="0" t="0" r="r" b="b"/>
              <a:pathLst>
                <a:path w="59" h="45">
                  <a:moveTo>
                    <a:pt x="58" y="12"/>
                  </a:moveTo>
                  <a:cubicBezTo>
                    <a:pt x="30" y="39"/>
                    <a:pt x="30" y="39"/>
                    <a:pt x="30" y="39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5"/>
                    <a:pt x="24" y="45"/>
                    <a:pt x="23" y="45"/>
                  </a:cubicBezTo>
                  <a:cubicBezTo>
                    <a:pt x="22" y="45"/>
                    <a:pt x="21" y="45"/>
                    <a:pt x="20" y="44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25"/>
                    <a:pt x="0" y="24"/>
                    <a:pt x="0" y="23"/>
                  </a:cubicBezTo>
                  <a:cubicBezTo>
                    <a:pt x="0" y="22"/>
                    <a:pt x="0" y="21"/>
                    <a:pt x="1" y="20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4"/>
                    <a:pt x="8" y="14"/>
                    <a:pt x="9" y="14"/>
                  </a:cubicBezTo>
                  <a:cubicBezTo>
                    <a:pt x="10" y="14"/>
                    <a:pt x="11" y="14"/>
                    <a:pt x="11" y="15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8" y="1"/>
                    <a:pt x="49" y="0"/>
                    <a:pt x="50" y="0"/>
                  </a:cubicBezTo>
                  <a:cubicBezTo>
                    <a:pt x="51" y="0"/>
                    <a:pt x="52" y="1"/>
                    <a:pt x="53" y="1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8" y="7"/>
                    <a:pt x="59" y="8"/>
                    <a:pt x="59" y="9"/>
                  </a:cubicBezTo>
                  <a:cubicBezTo>
                    <a:pt x="59" y="10"/>
                    <a:pt x="58" y="11"/>
                    <a:pt x="58" y="1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3192592" y="6270532"/>
            <a:ext cx="1463040" cy="1463040"/>
            <a:chOff x="12875104" y="6572162"/>
            <a:chExt cx="1463040" cy="1463040"/>
          </a:xfrm>
        </p:grpSpPr>
        <p:sp>
          <p:nvSpPr>
            <p:cNvPr id="79" name="Rectangle 78"/>
            <p:cNvSpPr/>
            <p:nvPr/>
          </p:nvSpPr>
          <p:spPr>
            <a:xfrm>
              <a:off x="12875104" y="6572162"/>
              <a:ext cx="1463040" cy="14630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29"/>
            <p:cNvSpPr>
              <a:spLocks/>
            </p:cNvSpPr>
            <p:nvPr/>
          </p:nvSpPr>
          <p:spPr bwMode="auto">
            <a:xfrm>
              <a:off x="13319279" y="7106924"/>
              <a:ext cx="530705" cy="409519"/>
            </a:xfrm>
            <a:custGeom>
              <a:avLst/>
              <a:gdLst/>
              <a:ahLst/>
              <a:cxnLst>
                <a:cxn ang="0">
                  <a:pos x="58" y="12"/>
                </a:cxn>
                <a:cxn ang="0">
                  <a:pos x="30" y="39"/>
                </a:cxn>
                <a:cxn ang="0">
                  <a:pos x="25" y="44"/>
                </a:cxn>
                <a:cxn ang="0">
                  <a:pos x="23" y="45"/>
                </a:cxn>
                <a:cxn ang="0">
                  <a:pos x="20" y="44"/>
                </a:cxn>
                <a:cxn ang="0">
                  <a:pos x="15" y="39"/>
                </a:cxn>
                <a:cxn ang="0">
                  <a:pos x="1" y="26"/>
                </a:cxn>
                <a:cxn ang="0">
                  <a:pos x="0" y="23"/>
                </a:cxn>
                <a:cxn ang="0">
                  <a:pos x="1" y="20"/>
                </a:cxn>
                <a:cxn ang="0">
                  <a:pos x="6" y="15"/>
                </a:cxn>
                <a:cxn ang="0">
                  <a:pos x="9" y="14"/>
                </a:cxn>
                <a:cxn ang="0">
                  <a:pos x="11" y="15"/>
                </a:cxn>
                <a:cxn ang="0">
                  <a:pos x="23" y="26"/>
                </a:cxn>
                <a:cxn ang="0">
                  <a:pos x="47" y="1"/>
                </a:cxn>
                <a:cxn ang="0">
                  <a:pos x="50" y="0"/>
                </a:cxn>
                <a:cxn ang="0">
                  <a:pos x="53" y="1"/>
                </a:cxn>
                <a:cxn ang="0">
                  <a:pos x="58" y="7"/>
                </a:cxn>
                <a:cxn ang="0">
                  <a:pos x="59" y="9"/>
                </a:cxn>
                <a:cxn ang="0">
                  <a:pos x="58" y="12"/>
                </a:cxn>
              </a:cxnLst>
              <a:rect l="0" t="0" r="r" b="b"/>
              <a:pathLst>
                <a:path w="59" h="45">
                  <a:moveTo>
                    <a:pt x="58" y="12"/>
                  </a:moveTo>
                  <a:cubicBezTo>
                    <a:pt x="30" y="39"/>
                    <a:pt x="30" y="39"/>
                    <a:pt x="30" y="39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5"/>
                    <a:pt x="24" y="45"/>
                    <a:pt x="23" y="45"/>
                  </a:cubicBezTo>
                  <a:cubicBezTo>
                    <a:pt x="22" y="45"/>
                    <a:pt x="21" y="45"/>
                    <a:pt x="20" y="44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25"/>
                    <a:pt x="0" y="24"/>
                    <a:pt x="0" y="23"/>
                  </a:cubicBezTo>
                  <a:cubicBezTo>
                    <a:pt x="0" y="22"/>
                    <a:pt x="0" y="21"/>
                    <a:pt x="1" y="20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4"/>
                    <a:pt x="8" y="14"/>
                    <a:pt x="9" y="14"/>
                  </a:cubicBezTo>
                  <a:cubicBezTo>
                    <a:pt x="10" y="14"/>
                    <a:pt x="11" y="14"/>
                    <a:pt x="11" y="15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8" y="1"/>
                    <a:pt x="49" y="0"/>
                    <a:pt x="50" y="0"/>
                  </a:cubicBezTo>
                  <a:cubicBezTo>
                    <a:pt x="51" y="0"/>
                    <a:pt x="52" y="1"/>
                    <a:pt x="53" y="1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8" y="7"/>
                    <a:pt x="59" y="8"/>
                    <a:pt x="59" y="9"/>
                  </a:cubicBezTo>
                  <a:cubicBezTo>
                    <a:pt x="59" y="10"/>
                    <a:pt x="58" y="11"/>
                    <a:pt x="58" y="1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3192592" y="8346023"/>
            <a:ext cx="1463040" cy="1463040"/>
            <a:chOff x="13192592" y="9639778"/>
            <a:chExt cx="1463040" cy="1463040"/>
          </a:xfrm>
        </p:grpSpPr>
        <p:sp>
          <p:nvSpPr>
            <p:cNvPr id="84" name="Rectangle 83"/>
            <p:cNvSpPr/>
            <p:nvPr/>
          </p:nvSpPr>
          <p:spPr>
            <a:xfrm>
              <a:off x="13192592" y="9639778"/>
              <a:ext cx="1463040" cy="14630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Freeform 29"/>
            <p:cNvSpPr>
              <a:spLocks/>
            </p:cNvSpPr>
            <p:nvPr/>
          </p:nvSpPr>
          <p:spPr bwMode="auto">
            <a:xfrm>
              <a:off x="13636767" y="10138514"/>
              <a:ext cx="530705" cy="409519"/>
            </a:xfrm>
            <a:custGeom>
              <a:avLst/>
              <a:gdLst/>
              <a:ahLst/>
              <a:cxnLst>
                <a:cxn ang="0">
                  <a:pos x="58" y="12"/>
                </a:cxn>
                <a:cxn ang="0">
                  <a:pos x="30" y="39"/>
                </a:cxn>
                <a:cxn ang="0">
                  <a:pos x="25" y="44"/>
                </a:cxn>
                <a:cxn ang="0">
                  <a:pos x="23" y="45"/>
                </a:cxn>
                <a:cxn ang="0">
                  <a:pos x="20" y="44"/>
                </a:cxn>
                <a:cxn ang="0">
                  <a:pos x="15" y="39"/>
                </a:cxn>
                <a:cxn ang="0">
                  <a:pos x="1" y="26"/>
                </a:cxn>
                <a:cxn ang="0">
                  <a:pos x="0" y="23"/>
                </a:cxn>
                <a:cxn ang="0">
                  <a:pos x="1" y="20"/>
                </a:cxn>
                <a:cxn ang="0">
                  <a:pos x="6" y="15"/>
                </a:cxn>
                <a:cxn ang="0">
                  <a:pos x="9" y="14"/>
                </a:cxn>
                <a:cxn ang="0">
                  <a:pos x="11" y="15"/>
                </a:cxn>
                <a:cxn ang="0">
                  <a:pos x="23" y="26"/>
                </a:cxn>
                <a:cxn ang="0">
                  <a:pos x="47" y="1"/>
                </a:cxn>
                <a:cxn ang="0">
                  <a:pos x="50" y="0"/>
                </a:cxn>
                <a:cxn ang="0">
                  <a:pos x="53" y="1"/>
                </a:cxn>
                <a:cxn ang="0">
                  <a:pos x="58" y="7"/>
                </a:cxn>
                <a:cxn ang="0">
                  <a:pos x="59" y="9"/>
                </a:cxn>
                <a:cxn ang="0">
                  <a:pos x="58" y="12"/>
                </a:cxn>
              </a:cxnLst>
              <a:rect l="0" t="0" r="r" b="b"/>
              <a:pathLst>
                <a:path w="59" h="45">
                  <a:moveTo>
                    <a:pt x="58" y="12"/>
                  </a:moveTo>
                  <a:cubicBezTo>
                    <a:pt x="30" y="39"/>
                    <a:pt x="30" y="39"/>
                    <a:pt x="30" y="39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5"/>
                    <a:pt x="24" y="45"/>
                    <a:pt x="23" y="45"/>
                  </a:cubicBezTo>
                  <a:cubicBezTo>
                    <a:pt x="22" y="45"/>
                    <a:pt x="21" y="45"/>
                    <a:pt x="20" y="44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25"/>
                    <a:pt x="0" y="24"/>
                    <a:pt x="0" y="23"/>
                  </a:cubicBezTo>
                  <a:cubicBezTo>
                    <a:pt x="0" y="22"/>
                    <a:pt x="0" y="21"/>
                    <a:pt x="1" y="20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4"/>
                    <a:pt x="8" y="14"/>
                    <a:pt x="9" y="14"/>
                  </a:cubicBezTo>
                  <a:cubicBezTo>
                    <a:pt x="10" y="14"/>
                    <a:pt x="11" y="14"/>
                    <a:pt x="11" y="15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8" y="1"/>
                    <a:pt x="49" y="0"/>
                    <a:pt x="50" y="0"/>
                  </a:cubicBezTo>
                  <a:cubicBezTo>
                    <a:pt x="51" y="0"/>
                    <a:pt x="52" y="1"/>
                    <a:pt x="53" y="1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8" y="7"/>
                    <a:pt x="59" y="8"/>
                    <a:pt x="59" y="9"/>
                  </a:cubicBezTo>
                  <a:cubicBezTo>
                    <a:pt x="59" y="10"/>
                    <a:pt x="58" y="11"/>
                    <a:pt x="58" y="1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5250533" y="6461150"/>
            <a:ext cx="8625865" cy="57042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sz="3600" b="1" dirty="0" smtClean="0">
                <a:latin typeface="Open Sans"/>
                <a:cs typeface="Open Sans"/>
              </a:rPr>
              <a:t>Black Spot Prevention &amp; Alternatives</a:t>
            </a:r>
            <a:endParaRPr lang="en-US" sz="3600" b="1" dirty="0">
              <a:latin typeface="Open Sans"/>
              <a:cs typeface="Open San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250533" y="8637604"/>
            <a:ext cx="8997739" cy="6166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sz="3600" b="1" dirty="0" smtClean="0">
                <a:latin typeface="Open Sans"/>
                <a:cs typeface="Open Sans"/>
              </a:rPr>
              <a:t>HACCP Overview</a:t>
            </a:r>
            <a:endParaRPr lang="en-US" sz="3600" b="1" dirty="0">
              <a:latin typeface="Open Sans"/>
              <a:cs typeface="Open Sans"/>
            </a:endParaRPr>
          </a:p>
        </p:txBody>
      </p:sp>
      <p:sp>
        <p:nvSpPr>
          <p:cNvPr id="29" name="Picture Placeholder 1"/>
          <p:cNvSpPr txBox="1">
            <a:spLocks/>
          </p:cNvSpPr>
          <p:nvPr/>
        </p:nvSpPr>
        <p:spPr>
          <a:xfrm>
            <a:off x="0" y="6858000"/>
            <a:ext cx="12193588" cy="6849957"/>
          </a:xfrm>
          <a:prstGeom prst="rect">
            <a:avLst/>
          </a:prstGeom>
        </p:spPr>
      </p:sp>
      <p:pic>
        <p:nvPicPr>
          <p:cNvPr id="20" name="Content Placeholder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216"/>
            <a:ext cx="11963035" cy="15481576"/>
          </a:xfrm>
          <a:prstGeom prst="rect">
            <a:avLst/>
          </a:prstGeom>
        </p:spPr>
      </p:pic>
      <p:sp>
        <p:nvSpPr>
          <p:cNvPr id="19" name="Freeform 29"/>
          <p:cNvSpPr>
            <a:spLocks/>
          </p:cNvSpPr>
          <p:nvPr/>
        </p:nvSpPr>
        <p:spPr bwMode="auto">
          <a:xfrm>
            <a:off x="14478112" y="10782969"/>
            <a:ext cx="530705" cy="409519"/>
          </a:xfrm>
          <a:custGeom>
            <a:avLst/>
            <a:gdLst/>
            <a:ahLst/>
            <a:cxnLst>
              <a:cxn ang="0">
                <a:pos x="58" y="12"/>
              </a:cxn>
              <a:cxn ang="0">
                <a:pos x="30" y="39"/>
              </a:cxn>
              <a:cxn ang="0">
                <a:pos x="25" y="44"/>
              </a:cxn>
              <a:cxn ang="0">
                <a:pos x="23" y="45"/>
              </a:cxn>
              <a:cxn ang="0">
                <a:pos x="20" y="44"/>
              </a:cxn>
              <a:cxn ang="0">
                <a:pos x="15" y="39"/>
              </a:cxn>
              <a:cxn ang="0">
                <a:pos x="1" y="26"/>
              </a:cxn>
              <a:cxn ang="0">
                <a:pos x="0" y="23"/>
              </a:cxn>
              <a:cxn ang="0">
                <a:pos x="1" y="20"/>
              </a:cxn>
              <a:cxn ang="0">
                <a:pos x="6" y="15"/>
              </a:cxn>
              <a:cxn ang="0">
                <a:pos x="9" y="14"/>
              </a:cxn>
              <a:cxn ang="0">
                <a:pos x="11" y="15"/>
              </a:cxn>
              <a:cxn ang="0">
                <a:pos x="23" y="26"/>
              </a:cxn>
              <a:cxn ang="0">
                <a:pos x="47" y="1"/>
              </a:cxn>
              <a:cxn ang="0">
                <a:pos x="50" y="0"/>
              </a:cxn>
              <a:cxn ang="0">
                <a:pos x="53" y="1"/>
              </a:cxn>
              <a:cxn ang="0">
                <a:pos x="58" y="7"/>
              </a:cxn>
              <a:cxn ang="0">
                <a:pos x="59" y="9"/>
              </a:cxn>
              <a:cxn ang="0">
                <a:pos x="58" y="12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13192592" y="10507399"/>
            <a:ext cx="1463040" cy="1463040"/>
            <a:chOff x="13192592" y="9639778"/>
            <a:chExt cx="1463040" cy="1463040"/>
          </a:xfrm>
        </p:grpSpPr>
        <p:sp>
          <p:nvSpPr>
            <p:cNvPr id="22" name="Rectangle 21"/>
            <p:cNvSpPr/>
            <p:nvPr/>
          </p:nvSpPr>
          <p:spPr>
            <a:xfrm>
              <a:off x="13192592" y="9639778"/>
              <a:ext cx="1463040" cy="14630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9"/>
            <p:cNvSpPr>
              <a:spLocks/>
            </p:cNvSpPr>
            <p:nvPr/>
          </p:nvSpPr>
          <p:spPr bwMode="auto">
            <a:xfrm>
              <a:off x="13636767" y="10138514"/>
              <a:ext cx="530705" cy="409519"/>
            </a:xfrm>
            <a:custGeom>
              <a:avLst/>
              <a:gdLst/>
              <a:ahLst/>
              <a:cxnLst>
                <a:cxn ang="0">
                  <a:pos x="58" y="12"/>
                </a:cxn>
                <a:cxn ang="0">
                  <a:pos x="30" y="39"/>
                </a:cxn>
                <a:cxn ang="0">
                  <a:pos x="25" y="44"/>
                </a:cxn>
                <a:cxn ang="0">
                  <a:pos x="23" y="45"/>
                </a:cxn>
                <a:cxn ang="0">
                  <a:pos x="20" y="44"/>
                </a:cxn>
                <a:cxn ang="0">
                  <a:pos x="15" y="39"/>
                </a:cxn>
                <a:cxn ang="0">
                  <a:pos x="1" y="26"/>
                </a:cxn>
                <a:cxn ang="0">
                  <a:pos x="0" y="23"/>
                </a:cxn>
                <a:cxn ang="0">
                  <a:pos x="1" y="20"/>
                </a:cxn>
                <a:cxn ang="0">
                  <a:pos x="6" y="15"/>
                </a:cxn>
                <a:cxn ang="0">
                  <a:pos x="9" y="14"/>
                </a:cxn>
                <a:cxn ang="0">
                  <a:pos x="11" y="15"/>
                </a:cxn>
                <a:cxn ang="0">
                  <a:pos x="23" y="26"/>
                </a:cxn>
                <a:cxn ang="0">
                  <a:pos x="47" y="1"/>
                </a:cxn>
                <a:cxn ang="0">
                  <a:pos x="50" y="0"/>
                </a:cxn>
                <a:cxn ang="0">
                  <a:pos x="53" y="1"/>
                </a:cxn>
                <a:cxn ang="0">
                  <a:pos x="58" y="7"/>
                </a:cxn>
                <a:cxn ang="0">
                  <a:pos x="59" y="9"/>
                </a:cxn>
                <a:cxn ang="0">
                  <a:pos x="58" y="12"/>
                </a:cxn>
              </a:cxnLst>
              <a:rect l="0" t="0" r="r" b="b"/>
              <a:pathLst>
                <a:path w="59" h="45">
                  <a:moveTo>
                    <a:pt x="58" y="12"/>
                  </a:moveTo>
                  <a:cubicBezTo>
                    <a:pt x="30" y="39"/>
                    <a:pt x="30" y="39"/>
                    <a:pt x="30" y="39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5"/>
                    <a:pt x="24" y="45"/>
                    <a:pt x="23" y="45"/>
                  </a:cubicBezTo>
                  <a:cubicBezTo>
                    <a:pt x="22" y="45"/>
                    <a:pt x="21" y="45"/>
                    <a:pt x="20" y="44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25"/>
                    <a:pt x="0" y="24"/>
                    <a:pt x="0" y="23"/>
                  </a:cubicBezTo>
                  <a:cubicBezTo>
                    <a:pt x="0" y="22"/>
                    <a:pt x="0" y="21"/>
                    <a:pt x="1" y="20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4"/>
                    <a:pt x="8" y="14"/>
                    <a:pt x="9" y="14"/>
                  </a:cubicBezTo>
                  <a:cubicBezTo>
                    <a:pt x="10" y="14"/>
                    <a:pt x="11" y="14"/>
                    <a:pt x="11" y="15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8" y="1"/>
                    <a:pt x="49" y="0"/>
                    <a:pt x="50" y="0"/>
                  </a:cubicBezTo>
                  <a:cubicBezTo>
                    <a:pt x="51" y="0"/>
                    <a:pt x="52" y="1"/>
                    <a:pt x="53" y="1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8" y="7"/>
                    <a:pt x="59" y="8"/>
                    <a:pt x="59" y="9"/>
                  </a:cubicBezTo>
                  <a:cubicBezTo>
                    <a:pt x="59" y="10"/>
                    <a:pt x="58" y="11"/>
                    <a:pt x="58" y="1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5402933" y="10804781"/>
            <a:ext cx="8997739" cy="116565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sz="3600" b="1" dirty="0" smtClean="0">
                <a:latin typeface="Open Sans"/>
                <a:cs typeface="Open Sans"/>
              </a:rPr>
              <a:t>Tax Topics</a:t>
            </a:r>
            <a:endParaRPr lang="en-US" sz="3600" b="1" dirty="0">
              <a:latin typeface="Open Sans"/>
              <a:cs typeface="Open San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475961" y="12188689"/>
            <a:ext cx="8997739" cy="116565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sz="3600" b="1" dirty="0" smtClean="0">
                <a:latin typeface="Open Sans"/>
                <a:cs typeface="Open Sans"/>
              </a:rPr>
              <a:t>And More </a:t>
            </a:r>
            <a:r>
              <a:rPr lang="mr-IN" sz="3600" b="1" dirty="0" smtClean="0">
                <a:latin typeface="Open Sans"/>
                <a:cs typeface="Open Sans"/>
              </a:rPr>
              <a:t>–</a:t>
            </a:r>
            <a:r>
              <a:rPr lang="en-US" sz="3600" b="1" dirty="0" smtClean="0">
                <a:latin typeface="Open Sans"/>
                <a:cs typeface="Open Sans"/>
              </a:rPr>
              <a:t> 17 in all . . .</a:t>
            </a:r>
            <a:endParaRPr lang="en-US" sz="3600" b="1" dirty="0"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13872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Perspective Light">
      <a:dk1>
        <a:srgbClr val="737572"/>
      </a:dk1>
      <a:lt1>
        <a:sysClr val="window" lastClr="FFFFFF"/>
      </a:lt1>
      <a:dk2>
        <a:srgbClr val="445469"/>
      </a:dk2>
      <a:lt2>
        <a:srgbClr val="F6F7FA"/>
      </a:lt2>
      <a:accent1>
        <a:srgbClr val="1D68A6"/>
      </a:accent1>
      <a:accent2>
        <a:srgbClr val="178E6B"/>
      </a:accent2>
      <a:accent3>
        <a:srgbClr val="84AC40"/>
      </a:accent3>
      <a:accent4>
        <a:srgbClr val="EE8A12"/>
      </a:accent4>
      <a:accent5>
        <a:srgbClr val="B0221D"/>
      </a:accent5>
      <a:accent6>
        <a:srgbClr val="381B41"/>
      </a:accent6>
      <a:hlink>
        <a:srgbClr val="216CAB"/>
      </a:hlink>
      <a:folHlink>
        <a:srgbClr val="1A916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D6871AEF93874A95C6DC51FA3FE05F" ma:contentTypeVersion="15" ma:contentTypeDescription="Create a new document." ma:contentTypeScope="" ma:versionID="e166d3adb5f049d27dfdcc5d5d4ce333">
  <xsd:schema xmlns:xsd="http://www.w3.org/2001/XMLSchema" xmlns:xs="http://www.w3.org/2001/XMLSchema" xmlns:p="http://schemas.microsoft.com/office/2006/metadata/properties" xmlns:ns2="89bf36a1-727f-49e4-8ee4-407a12d19deb" xmlns:ns3="351583b8-680f-414b-ac50-23e1da0b317e" targetNamespace="http://schemas.microsoft.com/office/2006/metadata/properties" ma:root="true" ma:fieldsID="167c9afb262e43988daf8cfb10e50fd6" ns2:_="" ns3:_="">
    <xsd:import namespace="89bf36a1-727f-49e4-8ee4-407a12d19deb"/>
    <xsd:import namespace="351583b8-680f-414b-ac50-23e1da0b317e"/>
    <xsd:element name="properties">
      <xsd:complexType>
        <xsd:sequence>
          <xsd:element name="documentManagement">
            <xsd:complexType>
              <xsd:all>
                <xsd:element ref="ns2:CopyRights" minOccurs="0"/>
                <xsd:element ref="ns3:SharedWithUsers" minOccurs="0"/>
                <xsd:element ref="ns3:SharedWithDetails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Inform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bf36a1-727f-49e4-8ee4-407a12d19deb" elementFormDefault="qualified">
    <xsd:import namespace="http://schemas.microsoft.com/office/2006/documentManagement/types"/>
    <xsd:import namespace="http://schemas.microsoft.com/office/infopath/2007/PartnerControls"/>
    <xsd:element name="CopyRights" ma:index="2" nillable="true" ma:displayName="Copyrights" ma:description="Organization responsible for content" ma:format="Dropdown" ma:internalName="CopyRights">
      <xsd:simpleType>
        <xsd:restriction base="dms:Note">
          <xsd:maxLength value="255"/>
        </xsd:restriction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hidden="true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hidden="true" ma:internalName="MediaServiceOCR" ma:readOnly="true">
      <xsd:simpleType>
        <xsd:restriction base="dms:Note"/>
      </xsd:simpleType>
    </xsd:element>
    <xsd:element name="MediaServiceLocation" ma:index="18" nillable="true" ma:displayName="Location" ma:hidden="true" ma:internalName="MediaServiceLocation" ma:readOnly="true">
      <xsd:simpleType>
        <xsd:restriction base="dms:Text"/>
      </xsd:simpleType>
    </xsd:element>
    <xsd:element name="Information" ma:index="20" nillable="true" ma:displayName="Information" ma:format="Dropdown" ma:internalName="Information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1583b8-680f-414b-ac50-23e1da0b317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hidden="true" ma:internalName="SharedWithDetail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pyRights xmlns="89bf36a1-727f-49e4-8ee4-407a12d19deb" xsi:nil="true"/>
    <Information xmlns="89bf36a1-727f-49e4-8ee4-407a12d19deb" xsi:nil="true"/>
  </documentManagement>
</p:properties>
</file>

<file path=customXml/itemProps1.xml><?xml version="1.0" encoding="utf-8"?>
<ds:datastoreItem xmlns:ds="http://schemas.openxmlformats.org/officeDocument/2006/customXml" ds:itemID="{1F5C0092-5A98-4A96-B9E0-63C88AAFE551}"/>
</file>

<file path=customXml/itemProps2.xml><?xml version="1.0" encoding="utf-8"?>
<ds:datastoreItem xmlns:ds="http://schemas.openxmlformats.org/officeDocument/2006/customXml" ds:itemID="{46E6F8EA-C7C5-43CC-863A-9D38C3CB281A}"/>
</file>

<file path=customXml/itemProps3.xml><?xml version="1.0" encoding="utf-8"?>
<ds:datastoreItem xmlns:ds="http://schemas.openxmlformats.org/officeDocument/2006/customXml" ds:itemID="{2B59FC2D-D8B6-46E8-9659-1EA859326A70}"/>
</file>

<file path=docProps/app.xml><?xml version="1.0" encoding="utf-8"?>
<Properties xmlns="http://schemas.openxmlformats.org/officeDocument/2006/extended-properties" xmlns:vt="http://schemas.openxmlformats.org/officeDocument/2006/docPropsVTypes">
  <TotalTime>4336</TotalTime>
  <Words>938</Words>
  <Application>Microsoft Office PowerPoint</Application>
  <PresentationFormat>Custom</PresentationFormat>
  <Paragraphs>179</Paragraphs>
  <Slides>56</Slides>
  <Notes>18</Notes>
  <HiddenSlides>3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7" baseType="lpstr">
      <vt:lpstr>ＭＳ Ｐゴシック</vt:lpstr>
      <vt:lpstr>Arial</vt:lpstr>
      <vt:lpstr>Calibri</vt:lpstr>
      <vt:lpstr>Calibri Light</vt:lpstr>
      <vt:lpstr>Lato Light</vt:lpstr>
      <vt:lpstr>Lato Regular</vt:lpstr>
      <vt:lpstr>Open Sans</vt:lpstr>
      <vt:lpstr>Open Sans Light</vt:lpstr>
      <vt:lpstr>Roboto Black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Adding value . . . Creating opportunities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Louis Twelve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 Twelve</dc:creator>
  <cp:lastModifiedBy>Windows User</cp:lastModifiedBy>
  <cp:revision>419</cp:revision>
  <dcterms:created xsi:type="dcterms:W3CDTF">2015-04-02T00:30:29Z</dcterms:created>
  <dcterms:modified xsi:type="dcterms:W3CDTF">2018-11-05T19:25:33Z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0x0101007DD6871AEF93874A95C6DC51FA3FE05F</vt:lpwstr>
  </property>
</Properties>
</file>